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647" r:id="rId3"/>
    <p:sldId id="1670" r:id="rId4"/>
    <p:sldId id="645" r:id="rId5"/>
    <p:sldId id="939" r:id="rId6"/>
    <p:sldId id="676" r:id="rId7"/>
    <p:sldId id="937" r:id="rId8"/>
    <p:sldId id="944" r:id="rId9"/>
    <p:sldId id="665" r:id="rId10"/>
    <p:sldId id="666" r:id="rId11"/>
    <p:sldId id="667" r:id="rId12"/>
    <p:sldId id="673" r:id="rId13"/>
    <p:sldId id="680" r:id="rId14"/>
    <p:sldId id="681" r:id="rId15"/>
    <p:sldId id="686" r:id="rId16"/>
    <p:sldId id="1678" r:id="rId17"/>
    <p:sldId id="1676" r:id="rId18"/>
    <p:sldId id="341" r:id="rId19"/>
    <p:sldId id="332" r:id="rId20"/>
    <p:sldId id="333" r:id="rId21"/>
    <p:sldId id="335" r:id="rId22"/>
    <p:sldId id="1679" r:id="rId23"/>
    <p:sldId id="1677" r:id="rId24"/>
    <p:sldId id="1654" r:id="rId25"/>
    <p:sldId id="1656" r:id="rId26"/>
    <p:sldId id="1657" r:id="rId27"/>
    <p:sldId id="688" r:id="rId28"/>
    <p:sldId id="331" r:id="rId29"/>
    <p:sldId id="1623" r:id="rId30"/>
    <p:sldId id="1669" r:id="rId31"/>
    <p:sldId id="380" r:id="rId3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IDA INFO" initials="JI" lastIdx="4" clrIdx="0">
    <p:extLst>
      <p:ext uri="{19B8F6BF-5375-455C-9EA6-DF929625EA0E}">
        <p15:presenceInfo xmlns:p15="http://schemas.microsoft.com/office/powerpoint/2012/main" userId="d5022d86c60b32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22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FE8C2-79E5-4A1A-BCB4-086742BD8574}" type="datetimeFigureOut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C1DE5-386E-44A2-8343-EBBCAC1E5B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88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D74E7-21C0-47EB-B082-934A420C736B}" type="slidenum">
              <a:rPr kumimoji="1" lang="ja-JP" altLang="en-US" smtClean="0"/>
              <a:t>4</a:t>
            </a:fld>
            <a:endParaRPr kumimoji="1"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589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E1CC31-0DEC-48BB-A3E6-25B0A0C1CD9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36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A8554E-E19C-4A26-9213-6D0171C66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708F25C-4564-4F65-A63F-411081910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D1472D-3ED9-4C27-9CB9-8A07648D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32F3B-CA3A-4D05-8870-DFFC0DA0D1E3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503AC2-A314-40F0-A025-0DB16D8B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A6B102-7353-42B1-A1AD-DCDAA8DE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A7550498-6F76-4755-83AF-8A68E931FB8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87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A8EFEE-B9DF-454B-A39E-C2D608F3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7533C3-5D7D-4885-BAB8-D4BAB492F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53B940-6207-4BD1-8CC7-A3DBFACD4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8B0C-E06C-4C00-85B1-836BBFAD1224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03CDC6-E73A-4EF6-8A50-34DB16DC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69B5E2B-C287-4FFE-A22F-88909222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49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E676688-25C3-4948-AF53-EE30A600C3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48AFE24-84F5-4F63-BDCF-657CA3565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D71A41-EF21-4E1B-A673-B1453252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AB9B-45D8-46B7-A51F-D6F8FAA02CE1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18FD87-0AB2-488E-B1F6-FF74A24E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B3C687-C3E3-4265-B9F8-33E16475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67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7F329A-DEBB-45EA-9A95-524BA040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93119D-BEC1-45D5-AA9B-784EB35D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463257-82D2-40C7-A25A-EAA99306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B75F-B2DB-4377-BA53-DD3680E69712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BDAF01-F5D1-4330-ACD9-97814B3D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3FFF9D-B6DF-4ECA-8E20-BCF67E90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425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B673C-2FEA-462C-BBDF-6AF35BB6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C370008-5B2F-49C3-B096-C61367204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606CC4-F08F-4EB0-929F-275E6CC2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8701-4D6E-4C70-BDC9-EC7936430F25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BC1F66-37C9-40DC-961D-D3FE9207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D79FA2-D1F1-4E96-B858-239F9D93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65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5AA5EF-13EB-4E4B-ABC7-790CDE1D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A04284-9BB8-4A8E-9D98-69383ED94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463D6E-66E7-4BD4-A803-A43958D24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8CA384-B34C-4C19-91B8-6B98A57EF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E4E37-D292-4C1D-BCCE-699D24897191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1AE660-E210-4576-8C8F-97F7FC16C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645ABD-68B5-480B-A89E-4AE19B3A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75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1BEAD5-7253-4484-A9D1-230F3291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A9995B2-0F6E-48E4-8181-12AE41825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7F988EA-9E5E-41C0-B2C1-CF2EAE244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365C9E1-4180-48C7-A676-712F7421D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5609D43-E977-41FD-8766-D8D2A71F4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D5141E9-CE88-4350-8DE9-E2215209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2B46B-16B6-4E06-80AD-8F4FD499B912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9785A6B-E910-4F77-A02D-45FF95CF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05C1113-0146-4B13-877A-83BCC67CA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61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FF63A9-7AFA-4B4F-8102-9E589040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4108BE-2204-4EE3-89DB-377CF754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EB6-D9E3-42BD-B5E0-43D1DE0D1FC5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36CE5D7-33DB-4D8A-975D-71FF3061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CFEB3F9-A4CF-47E5-A619-3342A674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06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6A2AC82-00AF-4514-A9B4-EE4FCC98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316D-49F5-4EC2-93F6-C0B251ECD884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23C3E2B-AF23-4A74-AB22-F5B3A42C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835070-6590-467B-9409-0198808B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18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269FB1-766A-4F62-8B16-541E068E6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5A658F-C2C5-4567-ACD6-803B5B970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3A1D8E-4D70-45B8-A688-E9704337E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A66481A-5876-4752-88FF-B0389914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4F27-D712-4090-8F49-605A1A02F0A1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468D25-B9FF-4ADD-AF38-714BF030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C4E60E-1238-4810-A6FE-0CFC9384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287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5E4BB6-6D90-420E-876C-FE470AC3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B1737AA-ECB6-4737-A941-DBB584834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F4B579-E83B-49F9-B9EC-2F191BC19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D054AC8-77F8-459C-A255-F6C05B49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85864-77B3-4F63-9F22-C0C36297F22D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D7F36F9-BD31-472B-8C7F-9E4341DD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01F1799-8CF2-4B83-92B7-7DB47106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51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AD41D7-720D-415E-B4F7-672E4841B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852F3-E5FC-4F61-9BDA-BAF65955485F}" type="datetime1">
              <a:rPr kumimoji="1" lang="ja-JP" altLang="en-US" smtClean="0"/>
              <a:t>2020/8/22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50FD35-8BB9-406E-80A0-5F0752843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EFF49B-059E-4B7D-A5C0-3CAD369D6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0498-6F76-4755-83AF-8A68E931FB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5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23721;&#30000;%20&#25313;&#20063;\Documents\Iwata7\0&#12503;&#12524;&#12476;&#12531;&#12501;&#12457;&#12523;&#12480;\&#37325;&#24515;&#35430;&#39443;.mp4" TargetMode="External"/><Relationship Id="rId1" Type="http://schemas.microsoft.com/office/2007/relationships/media" Target="file:///C:\Users\&#23721;&#30000;%20&#25313;&#20063;\Documents\Iwata7\0&#12503;&#12524;&#12476;&#12531;&#12501;&#12457;&#12523;&#12480;\&#37325;&#24515;&#35430;&#39443;.mp4" TargetMode="External"/><Relationship Id="rId6" Type="http://schemas.openxmlformats.org/officeDocument/2006/relationships/hyperlink" Target="https://staff.aist.go.jp/k.iwata/UAV/NSP-UAV.mp4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23721;&#30000;%20&#25313;&#20063;\Documents\Iwata7\0&#12503;&#12524;&#12476;&#12531;&#12501;&#12457;&#12523;&#12480;\&#21205;&#30011;&#12501;&#12457;&#12523;&#12480;\CargoUAV2.MOV" TargetMode="External"/><Relationship Id="rId1" Type="http://schemas.microsoft.com/office/2007/relationships/media" Target="file:///C:\Users\&#23721;&#30000;%20&#25313;&#20063;\Documents\Iwata7\0&#12503;&#12524;&#12476;&#12531;&#12501;&#12457;&#12523;&#12480;\&#21205;&#30011;&#12501;&#12457;&#12523;&#12480;\CargoUAV2.MOV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as-japan.org/en/business/hoken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3">
            <a:extLst>
              <a:ext uri="{FF2B5EF4-FFF2-40B4-BE49-F238E27FC236}">
                <a16:creationId xmlns:a16="http://schemas.microsoft.com/office/drawing/2014/main" id="{3B0FC041-6767-4F16-A83C-014A53BB6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58" y="1209675"/>
            <a:ext cx="80660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From the future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of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Drone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Safety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Japan</a:t>
            </a:r>
            <a:endParaRPr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14">
            <a:extLst>
              <a:ext uri="{FF2B5EF4-FFF2-40B4-BE49-F238E27FC236}">
                <a16:creationId xmlns:a16="http://schemas.microsoft.com/office/drawing/2014/main" id="{EC20942F-BC21-4E99-9A84-44B368F00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02" y="2000250"/>
            <a:ext cx="28609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lang="en-US" altLang="ja-JP" sz="2000" baseline="30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September 2020</a:t>
            </a: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73468DDB-0060-4BEE-940E-0E7A1461A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013" y="4769084"/>
            <a:ext cx="5448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Dr. </a:t>
            </a:r>
            <a:r>
              <a:rPr lang="en-US" altLang="ja-JP" sz="18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Kakuya</a:t>
            </a: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Iwata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Japan UAS Industrial Development Association</a:t>
            </a:r>
          </a:p>
        </p:txBody>
      </p:sp>
      <p:pic>
        <p:nvPicPr>
          <p:cNvPr id="3" name="図 2" descr="人, 男性, スーツ, 衣類 が含まれている画像&#10;&#10;自動的に生成された説明">
            <a:extLst>
              <a:ext uri="{FF2B5EF4-FFF2-40B4-BE49-F238E27FC236}">
                <a16:creationId xmlns:a16="http://schemas.microsoft.com/office/drawing/2014/main" id="{0A6121D2-3013-4876-97BD-689C4CB94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7" b="1654"/>
          <a:stretch/>
        </p:blipFill>
        <p:spPr>
          <a:xfrm>
            <a:off x="10334618" y="2667715"/>
            <a:ext cx="1476330" cy="19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8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CC0B11D9-3FE2-439D-9D5D-90505B3A0A59}"/>
              </a:ext>
            </a:extLst>
          </p:cNvPr>
          <p:cNvSpPr txBox="1">
            <a:spLocks/>
          </p:cNvSpPr>
          <p:nvPr/>
        </p:nvSpPr>
        <p:spPr bwMode="auto">
          <a:xfrm>
            <a:off x="369485" y="204787"/>
            <a:ext cx="1063074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Flight Map Service - SORAPASS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445F1A0-13D1-42A5-B288-A91D632F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271" y="844107"/>
            <a:ext cx="4745459" cy="332226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E11CFA2-01FE-4C6E-8FEE-36FCD33C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079" y="815850"/>
            <a:ext cx="7402072" cy="352755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5A513F8-F00C-4468-A83F-0E1D5027ABD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1265" r="21473"/>
          <a:stretch/>
        </p:blipFill>
        <p:spPr>
          <a:xfrm>
            <a:off x="1392282" y="3882748"/>
            <a:ext cx="1802042" cy="1796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DBE9733-A842-4FE2-94A0-A967E307B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08" r="25668"/>
          <a:stretch/>
        </p:blipFill>
        <p:spPr>
          <a:xfrm>
            <a:off x="7128437" y="3882746"/>
            <a:ext cx="1803520" cy="1796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DEF1659-D810-4879-9552-39FE66CDAA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0" t="8109" r="70892" b="43023"/>
          <a:stretch/>
        </p:blipFill>
        <p:spPr>
          <a:xfrm>
            <a:off x="3289337" y="3852121"/>
            <a:ext cx="1802042" cy="18020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0B9EDE1-A664-4637-9AA4-054F2C7C4C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27" t="14221" r="6393" b="19858"/>
          <a:stretch/>
        </p:blipFill>
        <p:spPr>
          <a:xfrm>
            <a:off x="5197046" y="3849960"/>
            <a:ext cx="1831498" cy="1831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C7657EA-4A01-4E77-AB13-0AFD4D9729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38" t="13546" r="26382" b="-1"/>
          <a:stretch/>
        </p:blipFill>
        <p:spPr>
          <a:xfrm>
            <a:off x="9031849" y="3824825"/>
            <a:ext cx="1831498" cy="183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7C936A4-91F7-40C0-8529-5384EA6E5FC1}"/>
              </a:ext>
            </a:extLst>
          </p:cNvPr>
          <p:cNvSpPr txBox="1"/>
          <p:nvPr/>
        </p:nvSpPr>
        <p:spPr>
          <a:xfrm>
            <a:off x="1755431" y="5758520"/>
            <a:ext cx="1075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Air Traffic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86D5210-CA22-4C7E-A078-93D6DD638277}"/>
              </a:ext>
            </a:extLst>
          </p:cNvPr>
          <p:cNvSpPr txBox="1"/>
          <p:nvPr/>
        </p:nvSpPr>
        <p:spPr>
          <a:xfrm>
            <a:off x="3690541" y="5758520"/>
            <a:ext cx="99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Weather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2F048EE-7345-49EA-AC8E-601110982A79}"/>
              </a:ext>
            </a:extLst>
          </p:cNvPr>
          <p:cNvSpPr txBox="1"/>
          <p:nvPr/>
        </p:nvSpPr>
        <p:spPr>
          <a:xfrm>
            <a:off x="5619686" y="5758520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3D Map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851BC21-39F2-4237-84FD-A91BB99356A1}"/>
              </a:ext>
            </a:extLst>
          </p:cNvPr>
          <p:cNvSpPr txBox="1"/>
          <p:nvPr/>
        </p:nvSpPr>
        <p:spPr>
          <a:xfrm>
            <a:off x="7308300" y="5645019"/>
            <a:ext cx="1443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Flight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Management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03CD846-729D-4C23-AE4D-DB086E73EF2F}"/>
              </a:ext>
            </a:extLst>
          </p:cNvPr>
          <p:cNvSpPr txBox="1"/>
          <p:nvPr/>
        </p:nvSpPr>
        <p:spPr>
          <a:xfrm>
            <a:off x="9330847" y="5620020"/>
            <a:ext cx="1245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Permit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Application</a:t>
            </a:r>
            <a:endParaRPr lang="ja-JP" altLang="en-US" dirty="0">
              <a:solidFill>
                <a:prstClr val="black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6621A7FF-E30B-4E3A-8D02-354063C5D1A9}"/>
              </a:ext>
            </a:extLst>
          </p:cNvPr>
          <p:cNvSpPr txBox="1">
            <a:spLocks/>
          </p:cNvSpPr>
          <p:nvPr/>
        </p:nvSpPr>
        <p:spPr bwMode="auto">
          <a:xfrm>
            <a:off x="9684480" y="442118"/>
            <a:ext cx="2501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from December 2015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1871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 1">
            <a:extLst>
              <a:ext uri="{FF2B5EF4-FFF2-40B4-BE49-F238E27FC236}">
                <a16:creationId xmlns:a16="http://schemas.microsoft.com/office/drawing/2014/main" id="{DBBF21A2-0528-4FF7-9267-3D38B4AD03AD}"/>
              </a:ext>
            </a:extLst>
          </p:cNvPr>
          <p:cNvSpPr txBox="1">
            <a:spLocks/>
          </p:cNvSpPr>
          <p:nvPr/>
        </p:nvSpPr>
        <p:spPr bwMode="auto">
          <a:xfrm>
            <a:off x="360341" y="204787"/>
            <a:ext cx="9776436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Drone Record &amp; Insurance</a:t>
            </a:r>
            <a:r>
              <a:rPr lang="ja-JP" altLang="en-US" dirty="0">
                <a:solidFill>
                  <a:sysClr val="windowText" lastClr="000000"/>
                </a:solidFill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SORAPASS Care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6A3AC3F-F992-4E01-B2A9-41A68CEC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37" y="795649"/>
            <a:ext cx="5645327" cy="3165321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4995EA8-4A02-4DBA-BE33-9C9F87C1BB74}"/>
              </a:ext>
            </a:extLst>
          </p:cNvPr>
          <p:cNvSpPr/>
          <p:nvPr/>
        </p:nvSpPr>
        <p:spPr>
          <a:xfrm>
            <a:off x="880784" y="795648"/>
            <a:ext cx="10430430" cy="53033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0EEBB1F-C1E1-40CC-B36D-47BB1826E914}"/>
              </a:ext>
            </a:extLst>
          </p:cNvPr>
          <p:cNvGrpSpPr/>
          <p:nvPr/>
        </p:nvGrpSpPr>
        <p:grpSpPr>
          <a:xfrm>
            <a:off x="880784" y="1532047"/>
            <a:ext cx="10430430" cy="3694366"/>
            <a:chOff x="0" y="2138100"/>
            <a:chExt cx="9144000" cy="3238725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3BF60A7-7B12-4F84-89E8-2F53F2988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78875"/>
              <a:ext cx="9144000" cy="1797950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DF011CAE-54BE-4C1A-B780-4B7CAC5A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138100"/>
              <a:ext cx="9144000" cy="1587534"/>
            </a:xfrm>
            <a:prstGeom prst="rect">
              <a:avLst/>
            </a:prstGeom>
          </p:spPr>
        </p:pic>
      </p:grpSp>
      <p:sp>
        <p:nvSpPr>
          <p:cNvPr id="27" name="吹き出し: 角を丸めた四角形 26">
            <a:extLst>
              <a:ext uri="{FF2B5EF4-FFF2-40B4-BE49-F238E27FC236}">
                <a16:creationId xmlns:a16="http://schemas.microsoft.com/office/drawing/2014/main" id="{0B20E537-09CA-4B8C-A884-629474F54DDC}"/>
              </a:ext>
            </a:extLst>
          </p:cNvPr>
          <p:cNvSpPr/>
          <p:nvPr/>
        </p:nvSpPr>
        <p:spPr>
          <a:xfrm>
            <a:off x="2226790" y="1058716"/>
            <a:ext cx="1508260" cy="351096"/>
          </a:xfrm>
          <a:prstGeom prst="wedgeRoundRectCallout">
            <a:avLst>
              <a:gd name="adj1" fmla="val 34849"/>
              <a:gd name="adj2" fmla="val 118639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No Fly Zone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017AC33B-44AC-4AAA-B9C2-EE9261C01415}"/>
              </a:ext>
            </a:extLst>
          </p:cNvPr>
          <p:cNvSpPr/>
          <p:nvPr/>
        </p:nvSpPr>
        <p:spPr>
          <a:xfrm>
            <a:off x="4030980" y="845821"/>
            <a:ext cx="1947996" cy="565813"/>
          </a:xfrm>
          <a:prstGeom prst="wedgeRoundRectCallout">
            <a:avLst>
              <a:gd name="adj1" fmla="val 9814"/>
              <a:gd name="adj2" fmla="val 91704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Flight Area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Recommendation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吹き出し: 角を丸めた四角形 28">
            <a:extLst>
              <a:ext uri="{FF2B5EF4-FFF2-40B4-BE49-F238E27FC236}">
                <a16:creationId xmlns:a16="http://schemas.microsoft.com/office/drawing/2014/main" id="{42D8521E-B2B2-4173-9856-4FD76A05AD58}"/>
              </a:ext>
            </a:extLst>
          </p:cNvPr>
          <p:cNvSpPr/>
          <p:nvPr/>
        </p:nvSpPr>
        <p:spPr>
          <a:xfrm>
            <a:off x="6274227" y="836320"/>
            <a:ext cx="1947996" cy="565813"/>
          </a:xfrm>
          <a:prstGeom prst="wedgeRoundRectCallout">
            <a:avLst>
              <a:gd name="adj1" fmla="val -9745"/>
              <a:gd name="adj2" fmla="val 93051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Self-location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Sharing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D3442A3E-55C0-4FBA-8BFD-4E0FFFAD8CEA}"/>
              </a:ext>
            </a:extLst>
          </p:cNvPr>
          <p:cNvSpPr/>
          <p:nvPr/>
        </p:nvSpPr>
        <p:spPr>
          <a:xfrm>
            <a:off x="8517474" y="845821"/>
            <a:ext cx="1947996" cy="565813"/>
          </a:xfrm>
          <a:prstGeom prst="wedgeRoundRectCallout">
            <a:avLst>
              <a:gd name="adj1" fmla="val -37518"/>
              <a:gd name="adj2" fmla="val 89011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Nearby Drones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Notification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1B0D50E4-86FF-42F4-B919-0928231F0063}"/>
              </a:ext>
            </a:extLst>
          </p:cNvPr>
          <p:cNvSpPr/>
          <p:nvPr/>
        </p:nvSpPr>
        <p:spPr>
          <a:xfrm>
            <a:off x="1848554" y="5312153"/>
            <a:ext cx="1886496" cy="873598"/>
          </a:xfrm>
          <a:prstGeom prst="wedgeRoundRectCallout">
            <a:avLst>
              <a:gd name="adj1" fmla="val 39494"/>
              <a:gd name="adj2" fmla="val -72135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Personal Right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Infringement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Compensation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F64CC930-5768-4FE8-B632-9F9DE489E6C7}"/>
              </a:ext>
            </a:extLst>
          </p:cNvPr>
          <p:cNvSpPr/>
          <p:nvPr/>
        </p:nvSpPr>
        <p:spPr>
          <a:xfrm>
            <a:off x="3926557" y="5312153"/>
            <a:ext cx="1886496" cy="611060"/>
          </a:xfrm>
          <a:prstGeom prst="wedgeRoundRectCallout">
            <a:avLst>
              <a:gd name="adj1" fmla="val 20510"/>
              <a:gd name="adj2" fmla="val -82860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Accident Cause Investigation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吹き出し: 角を丸めた四角形 32">
            <a:extLst>
              <a:ext uri="{FF2B5EF4-FFF2-40B4-BE49-F238E27FC236}">
                <a16:creationId xmlns:a16="http://schemas.microsoft.com/office/drawing/2014/main" id="{DE46DB4C-1B1D-4854-818A-D75A2B5273B2}"/>
              </a:ext>
            </a:extLst>
          </p:cNvPr>
          <p:cNvSpPr/>
          <p:nvPr/>
        </p:nvSpPr>
        <p:spPr>
          <a:xfrm>
            <a:off x="6004560" y="5300597"/>
            <a:ext cx="1886496" cy="611060"/>
          </a:xfrm>
          <a:prstGeom prst="wedgeRoundRectCallout">
            <a:avLst>
              <a:gd name="adj1" fmla="val -4533"/>
              <a:gd name="adj2" fmla="val -82860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Quick Vitim Response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60EA881D-8332-448F-B303-1D9B85312B3C}"/>
              </a:ext>
            </a:extLst>
          </p:cNvPr>
          <p:cNvSpPr/>
          <p:nvPr/>
        </p:nvSpPr>
        <p:spPr>
          <a:xfrm>
            <a:off x="8082563" y="5329117"/>
            <a:ext cx="1886496" cy="862400"/>
          </a:xfrm>
          <a:prstGeom prst="wedgeRoundRectCallout">
            <a:avLst>
              <a:gd name="adj1" fmla="val -20913"/>
              <a:gd name="adj2" fmla="val -73288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3A8CA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Accident Prevention Compensation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43A8CA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92F5A7D-1172-44BB-B0B4-60FEA5073D47}"/>
              </a:ext>
            </a:extLst>
          </p:cNvPr>
          <p:cNvSpPr txBox="1"/>
          <p:nvPr/>
        </p:nvSpPr>
        <p:spPr>
          <a:xfrm>
            <a:off x="929640" y="1586727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Basic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Function</a:t>
            </a:r>
            <a:endParaRPr lang="ja-JP" altLang="en-US" sz="2400" b="1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E9A79BE-8DA4-4B62-AEE0-2045469DD6DC}"/>
              </a:ext>
            </a:extLst>
          </p:cNvPr>
          <p:cNvSpPr txBox="1"/>
          <p:nvPr/>
        </p:nvSpPr>
        <p:spPr>
          <a:xfrm>
            <a:off x="929638" y="4348839"/>
            <a:ext cx="149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Insurance 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Function</a:t>
            </a:r>
            <a:endParaRPr lang="ja-JP" altLang="en-US" sz="2400" b="1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0690C2FD-2963-475B-88CA-DC1B7ACEA869}"/>
              </a:ext>
            </a:extLst>
          </p:cNvPr>
          <p:cNvSpPr txBox="1">
            <a:spLocks/>
          </p:cNvSpPr>
          <p:nvPr/>
        </p:nvSpPr>
        <p:spPr bwMode="auto">
          <a:xfrm>
            <a:off x="9684480" y="442118"/>
            <a:ext cx="2501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from December 2018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8619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3">
            <a:extLst>
              <a:ext uri="{FF2B5EF4-FFF2-40B4-BE49-F238E27FC236}">
                <a16:creationId xmlns:a16="http://schemas.microsoft.com/office/drawing/2014/main" id="{F60CB638-EAE7-481D-88B8-DB9550FDA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67390"/>
            <a:ext cx="121859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ja-JP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Future of JUIDA &amp; Drone Industry in Japan</a:t>
            </a:r>
          </a:p>
        </p:txBody>
      </p:sp>
    </p:spTree>
    <p:extLst>
      <p:ext uri="{BB962C8B-B14F-4D97-AF65-F5344CB8AC3E}">
        <p14:creationId xmlns:p14="http://schemas.microsoft.com/office/powerpoint/2010/main" val="170587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298E563A-C6FE-499A-A3C6-89C652C1E458}"/>
              </a:ext>
            </a:extLst>
          </p:cNvPr>
          <p:cNvSpPr txBox="1">
            <a:spLocks/>
          </p:cNvSpPr>
          <p:nvPr/>
        </p:nvSpPr>
        <p:spPr bwMode="auto">
          <a:xfrm>
            <a:off x="369485" y="204787"/>
            <a:ext cx="700972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Fukushima Robot Test Field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CAE5FE0-B4A2-46F5-A95E-4234BFB1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24" y="817803"/>
            <a:ext cx="7693152" cy="5364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FEAAA2-BA29-416D-873A-23196FF585EE}"/>
              </a:ext>
            </a:extLst>
          </p:cNvPr>
          <p:cNvSpPr txBox="1"/>
          <p:nvPr/>
        </p:nvSpPr>
        <p:spPr>
          <a:xfrm>
            <a:off x="7235372" y="4712771"/>
            <a:ext cx="3648436" cy="52322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</a:rPr>
              <a:t>Opening: 2020 Spring</a:t>
            </a:r>
            <a:endParaRPr kumimoji="0" lang="ja-JP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3988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0F6F7149-139D-4889-B92A-39872450C61F}"/>
              </a:ext>
            </a:extLst>
          </p:cNvPr>
          <p:cNvSpPr txBox="1">
            <a:spLocks/>
          </p:cNvSpPr>
          <p:nvPr/>
        </p:nvSpPr>
        <p:spPr bwMode="auto">
          <a:xfrm>
            <a:off x="354076" y="204787"/>
            <a:ext cx="6394196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Fukushima Robot Test Field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EE309E5-C75C-43CC-A8CB-A69F72A9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262" y="797475"/>
            <a:ext cx="8700308" cy="136965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79A84A8-501F-48E9-B0D9-E0560F496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273" y="3515516"/>
            <a:ext cx="3927528" cy="25371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2BCAC3A-8941-4BFB-87D6-387C76CA6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709" y="2732710"/>
            <a:ext cx="3913422" cy="253716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A17312F-DCFC-4069-AF63-730BD2609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338" y="3843159"/>
            <a:ext cx="3541170" cy="229582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322ECC-83D6-4AE4-94D3-9F88CE50F215}"/>
              </a:ext>
            </a:extLst>
          </p:cNvPr>
          <p:cNvSpPr txBox="1"/>
          <p:nvPr/>
        </p:nvSpPr>
        <p:spPr>
          <a:xfrm>
            <a:off x="8191433" y="2297626"/>
            <a:ext cx="2971700" cy="1999476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004E9E"/>
            </a:solidFill>
          </a:ln>
        </p:spPr>
        <p:txBody>
          <a:bodyPr wrap="square" rtlCol="0" anchor="ctr" anchorCtr="1">
            <a:noAutofit/>
          </a:bodyPr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</a:rPr>
              <a:t>In January 2019, a series of experiments were carried out in Fukushima Robot Test field by JUIDA, JUTM &amp; JUAV.</a:t>
            </a:r>
            <a:endParaRPr kumimoji="0" lang="ja-JP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924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タイトル 1">
            <a:extLst>
              <a:ext uri="{FF2B5EF4-FFF2-40B4-BE49-F238E27FC236}">
                <a16:creationId xmlns:a16="http://schemas.microsoft.com/office/drawing/2014/main" id="{5F988551-33D9-44B5-B06E-CB54739A3B8B}"/>
              </a:ext>
            </a:extLst>
          </p:cNvPr>
          <p:cNvSpPr txBox="1">
            <a:spLocks/>
          </p:cNvSpPr>
          <p:nvPr/>
        </p:nvSpPr>
        <p:spPr bwMode="auto">
          <a:xfrm>
            <a:off x="360340" y="204249"/>
            <a:ext cx="11831659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Proposal for the Realization of BVLOS &amp; </a:t>
            </a:r>
            <a:b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sz="2600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rd</a:t>
            </a: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Party Airspace Flight</a:t>
            </a:r>
            <a:endParaRPr kumimoji="1" lang="ja-JP" altLang="en-US" sz="2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1F15DF02-691A-4F8B-8C51-C9A09F6788F0}"/>
              </a:ext>
            </a:extLst>
          </p:cNvPr>
          <p:cNvSpPr/>
          <p:nvPr/>
        </p:nvSpPr>
        <p:spPr>
          <a:xfrm>
            <a:off x="1053653" y="2555169"/>
            <a:ext cx="1718420" cy="2324757"/>
          </a:xfrm>
          <a:prstGeom prst="ellipse">
            <a:avLst/>
          </a:prstGeom>
          <a:solidFill>
            <a:srgbClr val="76B6F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角丸四角形 147">
            <a:extLst>
              <a:ext uri="{FF2B5EF4-FFF2-40B4-BE49-F238E27FC236}">
                <a16:creationId xmlns:a16="http://schemas.microsoft.com/office/drawing/2014/main" id="{A6DF4277-2D20-4061-9D79-68FE89944AC5}"/>
              </a:ext>
            </a:extLst>
          </p:cNvPr>
          <p:cNvSpPr/>
          <p:nvPr/>
        </p:nvSpPr>
        <p:spPr bwMode="auto">
          <a:xfrm>
            <a:off x="1109316" y="2348214"/>
            <a:ext cx="1709512" cy="399154"/>
          </a:xfrm>
          <a:prstGeom prst="roundRect">
            <a:avLst>
              <a:gd name="adj" fmla="val 0"/>
            </a:avLst>
          </a:prstGeom>
          <a:noFill/>
          <a:ln w="6350">
            <a:noFill/>
            <a:prstDash val="solid"/>
            <a:miter lim="800000"/>
            <a:headEnd/>
            <a:tailEnd/>
          </a:ln>
          <a:effectLst/>
        </p:spPr>
        <p:txBody>
          <a:bodyPr wrap="square" lIns="83077" rtlCol="0" anchor="t">
            <a:no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Formulation of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Logistic Application Guidelines</a:t>
            </a:r>
          </a:p>
        </p:txBody>
      </p:sp>
      <p:sp>
        <p:nvSpPr>
          <p:cNvPr id="53" name="矢印: 折線 52">
            <a:extLst>
              <a:ext uri="{FF2B5EF4-FFF2-40B4-BE49-F238E27FC236}">
                <a16:creationId xmlns:a16="http://schemas.microsoft.com/office/drawing/2014/main" id="{2123B372-6808-4023-B07C-605A972784F7}"/>
              </a:ext>
            </a:extLst>
          </p:cNvPr>
          <p:cNvSpPr/>
          <p:nvPr/>
        </p:nvSpPr>
        <p:spPr>
          <a:xfrm rot="10800000" flipH="1">
            <a:off x="1795894" y="3157287"/>
            <a:ext cx="1612000" cy="2145789"/>
          </a:xfrm>
          <a:prstGeom prst="bentArrow">
            <a:avLst>
              <a:gd name="adj1" fmla="val 5145"/>
              <a:gd name="adj2" fmla="val 7694"/>
              <a:gd name="adj3" fmla="val 16214"/>
              <a:gd name="adj4" fmla="val 4375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D7144D43-1016-451D-B129-8402DD2693C5}"/>
              </a:ext>
            </a:extLst>
          </p:cNvPr>
          <p:cNvSpPr/>
          <p:nvPr/>
        </p:nvSpPr>
        <p:spPr>
          <a:xfrm>
            <a:off x="1210549" y="2899634"/>
            <a:ext cx="1399150" cy="719748"/>
          </a:xfrm>
          <a:prstGeom prst="roundRect">
            <a:avLst/>
          </a:prstGeom>
          <a:solidFill>
            <a:srgbClr val="68B3D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MLIT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Logistic Policy Division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A7246401-92B2-4F95-B52E-094346836397}"/>
              </a:ext>
            </a:extLst>
          </p:cNvPr>
          <p:cNvSpPr/>
          <p:nvPr/>
        </p:nvSpPr>
        <p:spPr>
          <a:xfrm>
            <a:off x="826787" y="3917311"/>
            <a:ext cx="2023089" cy="62640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Liaison Meeting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For logistic drone port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E9C7B3C9-1C0D-4E90-817E-58739606FB36}"/>
              </a:ext>
            </a:extLst>
          </p:cNvPr>
          <p:cNvSpPr/>
          <p:nvPr/>
        </p:nvSpPr>
        <p:spPr>
          <a:xfrm>
            <a:off x="3479963" y="2555290"/>
            <a:ext cx="1969602" cy="2670836"/>
          </a:xfrm>
          <a:prstGeom prst="ellipse">
            <a:avLst/>
          </a:prstGeom>
          <a:solidFill>
            <a:srgbClr val="76B6F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角丸四角形 51">
            <a:extLst>
              <a:ext uri="{FF2B5EF4-FFF2-40B4-BE49-F238E27FC236}">
                <a16:creationId xmlns:a16="http://schemas.microsoft.com/office/drawing/2014/main" id="{810B1AE0-D204-42FB-B4EA-36671AE1583C}"/>
              </a:ext>
            </a:extLst>
          </p:cNvPr>
          <p:cNvSpPr/>
          <p:nvPr/>
        </p:nvSpPr>
        <p:spPr bwMode="auto">
          <a:xfrm>
            <a:off x="3505902" y="2319830"/>
            <a:ext cx="1962178" cy="334572"/>
          </a:xfrm>
          <a:prstGeom prst="roundRect">
            <a:avLst>
              <a:gd name="adj" fmla="val 0"/>
            </a:avLst>
          </a:prstGeom>
          <a:noFill/>
          <a:ln w="6350">
            <a:noFill/>
            <a:prstDash val="solid"/>
            <a:miter lim="800000"/>
            <a:headEnd/>
            <a:tailEnd/>
          </a:ln>
          <a:effectLst/>
        </p:spPr>
        <p:txBody>
          <a:bodyPr wrap="square" lIns="83077" rtlCol="0" anchor="t">
            <a:no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Revision of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Examination </a:t>
            </a:r>
            <a:r>
              <a:rPr kumimoji="0" lang="en-US" altLang="ja-JP" sz="105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Procedure</a:t>
            </a:r>
            <a:r>
              <a:rPr kumimoji="0" lang="en-US" altLang="ja-JP" sz="10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based on aviation law</a:t>
            </a:r>
            <a:endParaRPr kumimoji="0" lang="ja-JP" altLang="en-US" sz="1000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矢印: 下 57">
            <a:extLst>
              <a:ext uri="{FF2B5EF4-FFF2-40B4-BE49-F238E27FC236}">
                <a16:creationId xmlns:a16="http://schemas.microsoft.com/office/drawing/2014/main" id="{0020ACF4-4FDC-42D3-9FA6-778586F315B4}"/>
              </a:ext>
            </a:extLst>
          </p:cNvPr>
          <p:cNvSpPr/>
          <p:nvPr/>
        </p:nvSpPr>
        <p:spPr>
          <a:xfrm>
            <a:off x="4334970" y="3230638"/>
            <a:ext cx="267912" cy="1785470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45057E63-84B7-4B6A-BA0F-FC095E1B5708}"/>
              </a:ext>
            </a:extLst>
          </p:cNvPr>
          <p:cNvSpPr/>
          <p:nvPr/>
        </p:nvSpPr>
        <p:spPr>
          <a:xfrm>
            <a:off x="3437319" y="5014591"/>
            <a:ext cx="2039843" cy="321376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Logistic Subcommittee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矢印: 左右 59">
            <a:extLst>
              <a:ext uri="{FF2B5EF4-FFF2-40B4-BE49-F238E27FC236}">
                <a16:creationId xmlns:a16="http://schemas.microsoft.com/office/drawing/2014/main" id="{DAB4B9E2-0C71-4628-B63C-927B693F7F42}"/>
              </a:ext>
            </a:extLst>
          </p:cNvPr>
          <p:cNvSpPr/>
          <p:nvPr/>
        </p:nvSpPr>
        <p:spPr>
          <a:xfrm>
            <a:off x="4085451" y="3181863"/>
            <a:ext cx="747926" cy="156796"/>
          </a:xfrm>
          <a:prstGeom prst="leftRightArrow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6677E819-F4EB-47A5-B8ED-FEBAF54B6805}"/>
              </a:ext>
            </a:extLst>
          </p:cNvPr>
          <p:cNvSpPr/>
          <p:nvPr/>
        </p:nvSpPr>
        <p:spPr>
          <a:xfrm>
            <a:off x="2987218" y="2913540"/>
            <a:ext cx="1340922" cy="719748"/>
          </a:xfrm>
          <a:prstGeom prst="roundRect">
            <a:avLst/>
          </a:prstGeom>
          <a:solidFill>
            <a:srgbClr val="68B3D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MLIT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Civil Aviation Bureau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16A80B3C-BC82-4D68-A02F-DBC95140F9B1}"/>
              </a:ext>
            </a:extLst>
          </p:cNvPr>
          <p:cNvSpPr/>
          <p:nvPr/>
        </p:nvSpPr>
        <p:spPr>
          <a:xfrm>
            <a:off x="4620271" y="2871106"/>
            <a:ext cx="1378395" cy="917618"/>
          </a:xfrm>
          <a:prstGeom prst="roundRect">
            <a:avLst/>
          </a:prstGeom>
          <a:solidFill>
            <a:srgbClr val="1165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METI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Industrial Machinery Division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633EF09E-8FCE-4E55-8D0D-C80A47145566}"/>
              </a:ext>
            </a:extLst>
          </p:cNvPr>
          <p:cNvSpPr/>
          <p:nvPr/>
        </p:nvSpPr>
        <p:spPr>
          <a:xfrm>
            <a:off x="6158557" y="2502339"/>
            <a:ext cx="2238452" cy="3442000"/>
          </a:xfrm>
          <a:prstGeom prst="ellipse">
            <a:avLst/>
          </a:prstGeom>
          <a:solidFill>
            <a:srgbClr val="76B6F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角丸四角形 52">
            <a:extLst>
              <a:ext uri="{FF2B5EF4-FFF2-40B4-BE49-F238E27FC236}">
                <a16:creationId xmlns:a16="http://schemas.microsoft.com/office/drawing/2014/main" id="{297A40C0-8C25-486F-9A18-18EF441EF5FF}"/>
              </a:ext>
            </a:extLst>
          </p:cNvPr>
          <p:cNvSpPr/>
          <p:nvPr/>
        </p:nvSpPr>
        <p:spPr bwMode="auto">
          <a:xfrm>
            <a:off x="5971116" y="2335366"/>
            <a:ext cx="2600115" cy="422400"/>
          </a:xfrm>
          <a:prstGeom prst="roundRect">
            <a:avLst>
              <a:gd name="adj" fmla="val 0"/>
            </a:avLst>
          </a:prstGeom>
          <a:noFill/>
          <a:ln w="6350">
            <a:noFill/>
            <a:prstDash val="solid"/>
            <a:miter lim="800000"/>
            <a:headEnd/>
            <a:tailEnd/>
          </a:ln>
          <a:effectLst/>
        </p:spPr>
        <p:txBody>
          <a:bodyPr wrap="square" lIns="83077" rtlCol="0" anchor="t">
            <a:no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Formulation of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Performance Evaluation Standard </a:t>
            </a: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for UAV</a:t>
            </a:r>
            <a:endParaRPr kumimoji="0" lang="ja-JP" altLang="en-US" sz="1000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5" name="矢印: 左右 64">
            <a:extLst>
              <a:ext uri="{FF2B5EF4-FFF2-40B4-BE49-F238E27FC236}">
                <a16:creationId xmlns:a16="http://schemas.microsoft.com/office/drawing/2014/main" id="{5E0475B9-CC83-4085-9C41-8631FDA1DF73}"/>
              </a:ext>
            </a:extLst>
          </p:cNvPr>
          <p:cNvSpPr/>
          <p:nvPr/>
        </p:nvSpPr>
        <p:spPr>
          <a:xfrm>
            <a:off x="7059505" y="3311060"/>
            <a:ext cx="747926" cy="156796"/>
          </a:xfrm>
          <a:prstGeom prst="leftRightArrow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四角形: 角を丸くする 65">
            <a:extLst>
              <a:ext uri="{FF2B5EF4-FFF2-40B4-BE49-F238E27FC236}">
                <a16:creationId xmlns:a16="http://schemas.microsoft.com/office/drawing/2014/main" id="{4C65C265-5FF8-447D-801E-3BF9ECED9F29}"/>
              </a:ext>
            </a:extLst>
          </p:cNvPr>
          <p:cNvSpPr/>
          <p:nvPr/>
        </p:nvSpPr>
        <p:spPr>
          <a:xfrm>
            <a:off x="7695921" y="3240844"/>
            <a:ext cx="791053" cy="376740"/>
          </a:xfrm>
          <a:prstGeom prst="roundRect">
            <a:avLst/>
          </a:prstGeom>
          <a:solidFill>
            <a:srgbClr val="FA871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NEDO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四角形: 角を丸くする 66">
            <a:extLst>
              <a:ext uri="{FF2B5EF4-FFF2-40B4-BE49-F238E27FC236}">
                <a16:creationId xmlns:a16="http://schemas.microsoft.com/office/drawing/2014/main" id="{48A80A19-D04A-4DF7-A347-20A59452F0A7}"/>
              </a:ext>
            </a:extLst>
          </p:cNvPr>
          <p:cNvSpPr/>
          <p:nvPr/>
        </p:nvSpPr>
        <p:spPr>
          <a:xfrm>
            <a:off x="6113828" y="2864534"/>
            <a:ext cx="1408190" cy="917618"/>
          </a:xfrm>
          <a:prstGeom prst="roundRect">
            <a:avLst/>
          </a:prstGeom>
          <a:solidFill>
            <a:srgbClr val="1165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METI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Industrial Machinery Division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矢印: 左右 67">
            <a:extLst>
              <a:ext uri="{FF2B5EF4-FFF2-40B4-BE49-F238E27FC236}">
                <a16:creationId xmlns:a16="http://schemas.microsoft.com/office/drawing/2014/main" id="{43654BBF-8157-4995-B91A-0034387F50C1}"/>
              </a:ext>
            </a:extLst>
          </p:cNvPr>
          <p:cNvSpPr/>
          <p:nvPr/>
        </p:nvSpPr>
        <p:spPr>
          <a:xfrm>
            <a:off x="6444854" y="5157856"/>
            <a:ext cx="1502654" cy="156796"/>
          </a:xfrm>
          <a:prstGeom prst="leftRightArrow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四角形: 角を丸くする 68">
            <a:extLst>
              <a:ext uri="{FF2B5EF4-FFF2-40B4-BE49-F238E27FC236}">
                <a16:creationId xmlns:a16="http://schemas.microsoft.com/office/drawing/2014/main" id="{237FA63D-1920-44A1-AAF8-39B96931AC18}"/>
              </a:ext>
            </a:extLst>
          </p:cNvPr>
          <p:cNvSpPr/>
          <p:nvPr/>
        </p:nvSpPr>
        <p:spPr>
          <a:xfrm>
            <a:off x="6253864" y="5753427"/>
            <a:ext cx="2410755" cy="298271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Fukushima Robot Test Field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FF1DA99D-C32D-4FF8-AC9D-599A0930CAFE}"/>
              </a:ext>
            </a:extLst>
          </p:cNvPr>
          <p:cNvSpPr/>
          <p:nvPr/>
        </p:nvSpPr>
        <p:spPr>
          <a:xfrm>
            <a:off x="8918561" y="2497381"/>
            <a:ext cx="2238452" cy="2400043"/>
          </a:xfrm>
          <a:prstGeom prst="ellipse">
            <a:avLst/>
          </a:prstGeom>
          <a:solidFill>
            <a:srgbClr val="76B6F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角丸四角形 109">
            <a:extLst>
              <a:ext uri="{FF2B5EF4-FFF2-40B4-BE49-F238E27FC236}">
                <a16:creationId xmlns:a16="http://schemas.microsoft.com/office/drawing/2014/main" id="{03AF0433-913F-453A-8E2D-1937B506F0D5}"/>
              </a:ext>
            </a:extLst>
          </p:cNvPr>
          <p:cNvSpPr/>
          <p:nvPr/>
        </p:nvSpPr>
        <p:spPr bwMode="auto">
          <a:xfrm>
            <a:off x="9062293" y="2355241"/>
            <a:ext cx="1892844" cy="266724"/>
          </a:xfrm>
          <a:prstGeom prst="roundRect">
            <a:avLst>
              <a:gd name="adj" fmla="val 0"/>
            </a:avLst>
          </a:prstGeom>
          <a:noFill/>
          <a:ln w="6350">
            <a:noFill/>
            <a:prstDash val="solid"/>
            <a:miter lim="800000"/>
            <a:headEnd/>
            <a:tailEnd/>
          </a:ln>
          <a:effectLst/>
        </p:spPr>
        <p:txBody>
          <a:bodyPr wrap="square" lIns="83077" rtlCol="0" anchor="t">
            <a:no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International Standardization</a:t>
            </a: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u="sng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for UAS</a:t>
            </a:r>
            <a:endParaRPr kumimoji="0" lang="ja-JP" altLang="en-US" sz="1000" u="sng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2" name="矢印: 下 71">
            <a:extLst>
              <a:ext uri="{FF2B5EF4-FFF2-40B4-BE49-F238E27FC236}">
                <a16:creationId xmlns:a16="http://schemas.microsoft.com/office/drawing/2014/main" id="{65860364-8812-46E9-BB1E-562B6952D8B9}"/>
              </a:ext>
            </a:extLst>
          </p:cNvPr>
          <p:cNvSpPr/>
          <p:nvPr/>
        </p:nvSpPr>
        <p:spPr>
          <a:xfrm>
            <a:off x="10150694" y="3351401"/>
            <a:ext cx="285745" cy="555257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矢印: 左右 72">
            <a:extLst>
              <a:ext uri="{FF2B5EF4-FFF2-40B4-BE49-F238E27FC236}">
                <a16:creationId xmlns:a16="http://schemas.microsoft.com/office/drawing/2014/main" id="{C898D230-0360-4907-AC47-6D20478C4F86}"/>
              </a:ext>
            </a:extLst>
          </p:cNvPr>
          <p:cNvSpPr/>
          <p:nvPr/>
        </p:nvSpPr>
        <p:spPr>
          <a:xfrm>
            <a:off x="9206232" y="3311060"/>
            <a:ext cx="747926" cy="156796"/>
          </a:xfrm>
          <a:prstGeom prst="leftRightArrow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F570EAA9-B957-4E1D-A557-2CE91E5FD54E}"/>
              </a:ext>
            </a:extLst>
          </p:cNvPr>
          <p:cNvSpPr/>
          <p:nvPr/>
        </p:nvSpPr>
        <p:spPr>
          <a:xfrm>
            <a:off x="360341" y="2335713"/>
            <a:ext cx="11490282" cy="3778142"/>
          </a:xfrm>
          <a:prstGeom prst="roundRect">
            <a:avLst/>
          </a:prstGeom>
          <a:noFill/>
          <a:ln w="28575" cap="flat" cmpd="sng" algn="ctr">
            <a:solidFill>
              <a:srgbClr val="76B6F2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矢印: 下 74">
            <a:extLst>
              <a:ext uri="{FF2B5EF4-FFF2-40B4-BE49-F238E27FC236}">
                <a16:creationId xmlns:a16="http://schemas.microsoft.com/office/drawing/2014/main" id="{DBEFC8CD-37DC-4095-9B6F-2CF8042A376F}"/>
              </a:ext>
            </a:extLst>
          </p:cNvPr>
          <p:cNvSpPr/>
          <p:nvPr/>
        </p:nvSpPr>
        <p:spPr>
          <a:xfrm rot="10800000">
            <a:off x="5992550" y="1329802"/>
            <a:ext cx="235112" cy="1002266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四角形: 角を丸くする 75">
            <a:extLst>
              <a:ext uri="{FF2B5EF4-FFF2-40B4-BE49-F238E27FC236}">
                <a16:creationId xmlns:a16="http://schemas.microsoft.com/office/drawing/2014/main" id="{E1E9BCA9-D5ED-4FD9-8A5F-A3C78830A8FC}"/>
              </a:ext>
            </a:extLst>
          </p:cNvPr>
          <p:cNvSpPr/>
          <p:nvPr/>
        </p:nvSpPr>
        <p:spPr>
          <a:xfrm>
            <a:off x="3730752" y="814067"/>
            <a:ext cx="4742237" cy="510685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Liaison Committee Meeting 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among ministries relevant to small-scale UAV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四角形: 角を丸くする 76">
            <a:extLst>
              <a:ext uri="{FF2B5EF4-FFF2-40B4-BE49-F238E27FC236}">
                <a16:creationId xmlns:a16="http://schemas.microsoft.com/office/drawing/2014/main" id="{A2C44492-F407-47D6-AAC9-98C3BD503222}"/>
              </a:ext>
            </a:extLst>
          </p:cNvPr>
          <p:cNvSpPr/>
          <p:nvPr/>
        </p:nvSpPr>
        <p:spPr>
          <a:xfrm>
            <a:off x="3744243" y="1522100"/>
            <a:ext cx="4748099" cy="510685"/>
          </a:xfrm>
          <a:prstGeom prst="round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Public-Private Committee 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for environmental improvement for small-scale UAS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4961B214-E943-405A-9273-B2AC6854337B}"/>
              </a:ext>
            </a:extLst>
          </p:cNvPr>
          <p:cNvSpPr txBox="1"/>
          <p:nvPr/>
        </p:nvSpPr>
        <p:spPr>
          <a:xfrm>
            <a:off x="8470570" y="1167754"/>
            <a:ext cx="91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Report</a:t>
            </a:r>
            <a:endParaRPr lang="ja-JP" altLang="en-US" sz="2000" dirty="0">
              <a:solidFill>
                <a:prstClr val="white">
                  <a:lumMod val="75000"/>
                </a:prstClr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C0507C74-838A-4CA4-A7DA-7C585367C473}"/>
              </a:ext>
            </a:extLst>
          </p:cNvPr>
          <p:cNvSpPr txBox="1"/>
          <p:nvPr/>
        </p:nvSpPr>
        <p:spPr>
          <a:xfrm>
            <a:off x="8499436" y="1837962"/>
            <a:ext cx="91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Report</a:t>
            </a:r>
            <a:endParaRPr lang="ja-JP" altLang="en-US" sz="2000" dirty="0">
              <a:solidFill>
                <a:prstClr val="white">
                  <a:lumMod val="75000"/>
                </a:prstClr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2302189-D1F3-4D35-906A-77E2817E705A}"/>
              </a:ext>
            </a:extLst>
          </p:cNvPr>
          <p:cNvSpPr txBox="1"/>
          <p:nvPr/>
        </p:nvSpPr>
        <p:spPr>
          <a:xfrm>
            <a:off x="2305346" y="5205533"/>
            <a:ext cx="91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Report</a:t>
            </a:r>
            <a:endParaRPr lang="ja-JP" altLang="en-US" sz="2000" dirty="0">
              <a:solidFill>
                <a:prstClr val="white">
                  <a:lumMod val="75000"/>
                </a:prstClr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1" name="四角形: 角を丸くする 80">
            <a:extLst>
              <a:ext uri="{FF2B5EF4-FFF2-40B4-BE49-F238E27FC236}">
                <a16:creationId xmlns:a16="http://schemas.microsoft.com/office/drawing/2014/main" id="{6B226089-3833-47CD-8E4B-26A536038883}"/>
              </a:ext>
            </a:extLst>
          </p:cNvPr>
          <p:cNvSpPr/>
          <p:nvPr/>
        </p:nvSpPr>
        <p:spPr>
          <a:xfrm>
            <a:off x="5874703" y="4902154"/>
            <a:ext cx="3377249" cy="637344"/>
          </a:xfrm>
          <a:prstGeom prst="roundRect">
            <a:avLst/>
          </a:prstGeom>
          <a:noFill/>
          <a:ln w="28575" cap="flat" cmpd="sng" algn="ctr">
            <a:solidFill>
              <a:srgbClr val="76B6F2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FC29C724-EB00-4218-8F37-0E230FA503A9}"/>
              </a:ext>
            </a:extLst>
          </p:cNvPr>
          <p:cNvSpPr/>
          <p:nvPr/>
        </p:nvSpPr>
        <p:spPr>
          <a:xfrm>
            <a:off x="7483368" y="3387977"/>
            <a:ext cx="278909" cy="1594726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矢印: 下 82">
            <a:extLst>
              <a:ext uri="{FF2B5EF4-FFF2-40B4-BE49-F238E27FC236}">
                <a16:creationId xmlns:a16="http://schemas.microsoft.com/office/drawing/2014/main" id="{F1F5E624-7F1B-4E4F-BF9D-C42058D8448C}"/>
              </a:ext>
            </a:extLst>
          </p:cNvPr>
          <p:cNvSpPr/>
          <p:nvPr/>
        </p:nvSpPr>
        <p:spPr>
          <a:xfrm>
            <a:off x="7494365" y="5340023"/>
            <a:ext cx="267912" cy="413404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四角形: 角を丸くする 83">
            <a:extLst>
              <a:ext uri="{FF2B5EF4-FFF2-40B4-BE49-F238E27FC236}">
                <a16:creationId xmlns:a16="http://schemas.microsoft.com/office/drawing/2014/main" id="{497B0211-32CE-4F1F-8002-5437AF74B3DA}"/>
              </a:ext>
            </a:extLst>
          </p:cNvPr>
          <p:cNvSpPr/>
          <p:nvPr/>
        </p:nvSpPr>
        <p:spPr>
          <a:xfrm>
            <a:off x="5992550" y="5101183"/>
            <a:ext cx="859630" cy="2947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Logistic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四角形: 角を丸くする 84">
            <a:extLst>
              <a:ext uri="{FF2B5EF4-FFF2-40B4-BE49-F238E27FC236}">
                <a16:creationId xmlns:a16="http://schemas.microsoft.com/office/drawing/2014/main" id="{F8A2DA60-26F3-47D2-9DDF-83FF00D0AD36}"/>
              </a:ext>
            </a:extLst>
          </p:cNvPr>
          <p:cNvSpPr/>
          <p:nvPr/>
        </p:nvSpPr>
        <p:spPr>
          <a:xfrm>
            <a:off x="7926969" y="4977438"/>
            <a:ext cx="1262874" cy="500274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Inspection for Infrastructure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四角形: 角を丸くする 85">
            <a:extLst>
              <a:ext uri="{FF2B5EF4-FFF2-40B4-BE49-F238E27FC236}">
                <a16:creationId xmlns:a16="http://schemas.microsoft.com/office/drawing/2014/main" id="{914A8EF4-8500-4608-8546-3B5D2DD76529}"/>
              </a:ext>
            </a:extLst>
          </p:cNvPr>
          <p:cNvSpPr/>
          <p:nvPr/>
        </p:nvSpPr>
        <p:spPr>
          <a:xfrm>
            <a:off x="6963321" y="4986199"/>
            <a:ext cx="859630" cy="500274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Disaster Response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矢印: 下 86">
            <a:extLst>
              <a:ext uri="{FF2B5EF4-FFF2-40B4-BE49-F238E27FC236}">
                <a16:creationId xmlns:a16="http://schemas.microsoft.com/office/drawing/2014/main" id="{0A80B2DA-0702-4C72-944D-9A545B984640}"/>
              </a:ext>
            </a:extLst>
          </p:cNvPr>
          <p:cNvSpPr/>
          <p:nvPr/>
        </p:nvSpPr>
        <p:spPr>
          <a:xfrm rot="5400000">
            <a:off x="6919223" y="2375610"/>
            <a:ext cx="267912" cy="3983206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四角形: 角を丸くする 87">
            <a:extLst>
              <a:ext uri="{FF2B5EF4-FFF2-40B4-BE49-F238E27FC236}">
                <a16:creationId xmlns:a16="http://schemas.microsoft.com/office/drawing/2014/main" id="{FEA6FF94-A231-400D-8054-C28E41626861}"/>
              </a:ext>
            </a:extLst>
          </p:cNvPr>
          <p:cNvSpPr/>
          <p:nvPr/>
        </p:nvSpPr>
        <p:spPr>
          <a:xfrm>
            <a:off x="6253864" y="3920242"/>
            <a:ext cx="2065269" cy="75642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Review Meeting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For UAV performance evaluation Standard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9" name="四角形: 角を丸くする 88">
            <a:extLst>
              <a:ext uri="{FF2B5EF4-FFF2-40B4-BE49-F238E27FC236}">
                <a16:creationId xmlns:a16="http://schemas.microsoft.com/office/drawing/2014/main" id="{EFCA5E1B-E394-45AF-B2B6-CA9AFB22E009}"/>
              </a:ext>
            </a:extLst>
          </p:cNvPr>
          <p:cNvSpPr/>
          <p:nvPr/>
        </p:nvSpPr>
        <p:spPr>
          <a:xfrm>
            <a:off x="8971312" y="3908031"/>
            <a:ext cx="2050471" cy="756420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International Standardization Committee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4D1ED0BA-8922-4D04-AA3D-18B8CFA90B6D}"/>
              </a:ext>
            </a:extLst>
          </p:cNvPr>
          <p:cNvSpPr txBox="1"/>
          <p:nvPr/>
        </p:nvSpPr>
        <p:spPr>
          <a:xfrm>
            <a:off x="8711318" y="5544228"/>
            <a:ext cx="636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Test</a:t>
            </a:r>
            <a:endParaRPr lang="ja-JP" altLang="en-US" sz="2000" dirty="0">
              <a:solidFill>
                <a:prstClr val="white">
                  <a:lumMod val="75000"/>
                </a:prstClr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91" name="矢印: 下 90">
            <a:extLst>
              <a:ext uri="{FF2B5EF4-FFF2-40B4-BE49-F238E27FC236}">
                <a16:creationId xmlns:a16="http://schemas.microsoft.com/office/drawing/2014/main" id="{BA3A9FB7-8728-4805-B02F-0D5B505E497F}"/>
              </a:ext>
            </a:extLst>
          </p:cNvPr>
          <p:cNvSpPr/>
          <p:nvPr/>
        </p:nvSpPr>
        <p:spPr>
          <a:xfrm rot="18677180">
            <a:off x="5428084" y="4129733"/>
            <a:ext cx="247449" cy="964075"/>
          </a:xfrm>
          <a:prstGeom prst="downArrow">
            <a:avLst>
              <a:gd name="adj1" fmla="val 26655"/>
              <a:gd name="adj2" fmla="val 55089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2" name="四角形: 角を丸くする 91">
            <a:extLst>
              <a:ext uri="{FF2B5EF4-FFF2-40B4-BE49-F238E27FC236}">
                <a16:creationId xmlns:a16="http://schemas.microsoft.com/office/drawing/2014/main" id="{0C188BDA-2ED3-4EEF-AC6A-3D8A078A0FA5}"/>
              </a:ext>
            </a:extLst>
          </p:cNvPr>
          <p:cNvSpPr/>
          <p:nvPr/>
        </p:nvSpPr>
        <p:spPr>
          <a:xfrm>
            <a:off x="3409819" y="3924233"/>
            <a:ext cx="2039844" cy="79563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68B3DE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Review Meeting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For UAV BVLOS &amp; 3</a:t>
            </a:r>
            <a:r>
              <a:rPr kumimoji="0" lang="en-US" altLang="ja-JP" sz="15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rd</a:t>
            </a: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 party airspace flight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CF739510-4598-4A6F-B15A-BB28BF3FD580}"/>
              </a:ext>
            </a:extLst>
          </p:cNvPr>
          <p:cNvSpPr txBox="1"/>
          <p:nvPr/>
        </p:nvSpPr>
        <p:spPr>
          <a:xfrm>
            <a:off x="4991000" y="4623941"/>
            <a:ext cx="130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Cooperate</a:t>
            </a:r>
            <a:endParaRPr lang="ja-JP" altLang="en-US" sz="2000" dirty="0">
              <a:solidFill>
                <a:prstClr val="white">
                  <a:lumMod val="75000"/>
                </a:prstClr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94" name="矢印: 左右 191">
            <a:extLst>
              <a:ext uri="{FF2B5EF4-FFF2-40B4-BE49-F238E27FC236}">
                <a16:creationId xmlns:a16="http://schemas.microsoft.com/office/drawing/2014/main" id="{4C5FAF3F-EB81-4E5B-A377-90F94CFB1ADA}"/>
              </a:ext>
            </a:extLst>
          </p:cNvPr>
          <p:cNvSpPr/>
          <p:nvPr/>
        </p:nvSpPr>
        <p:spPr>
          <a:xfrm>
            <a:off x="10096751" y="3321181"/>
            <a:ext cx="351925" cy="133593"/>
          </a:xfrm>
          <a:prstGeom prst="leftRightArrow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6" name="四角形: 角を丸くする 95">
            <a:extLst>
              <a:ext uri="{FF2B5EF4-FFF2-40B4-BE49-F238E27FC236}">
                <a16:creationId xmlns:a16="http://schemas.microsoft.com/office/drawing/2014/main" id="{F52AA56D-5BC2-4683-A590-2859596D0317}"/>
              </a:ext>
            </a:extLst>
          </p:cNvPr>
          <p:cNvSpPr/>
          <p:nvPr/>
        </p:nvSpPr>
        <p:spPr>
          <a:xfrm>
            <a:off x="8910662" y="3040962"/>
            <a:ext cx="1257594" cy="646982"/>
          </a:xfrm>
          <a:prstGeom prst="roundRect">
            <a:avLst/>
          </a:prstGeom>
          <a:solidFill>
            <a:srgbClr val="1165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METI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ISO Division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7" name="四角形: 角を丸くする 96">
            <a:extLst>
              <a:ext uri="{FF2B5EF4-FFF2-40B4-BE49-F238E27FC236}">
                <a16:creationId xmlns:a16="http://schemas.microsoft.com/office/drawing/2014/main" id="{C6337575-E875-4F18-9EEB-DDD942DF73ED}"/>
              </a:ext>
            </a:extLst>
          </p:cNvPr>
          <p:cNvSpPr/>
          <p:nvPr/>
        </p:nvSpPr>
        <p:spPr>
          <a:xfrm>
            <a:off x="10390954" y="3201086"/>
            <a:ext cx="793445" cy="376742"/>
          </a:xfrm>
          <a:prstGeom prst="round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JSA</a:t>
            </a:r>
            <a:endParaRPr kumimoji="0" lang="ja-JP" alt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17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24E5-964E-434E-B93C-0211EA46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8488"/>
          </a:xfrm>
        </p:spPr>
        <p:txBody>
          <a:bodyPr/>
          <a:lstStyle/>
          <a:p>
            <a:r>
              <a:rPr lang="en-US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Japan aims to establish a drone license for BVLOS flights by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FB966-73BB-3B4A-BF5E-33859AF9E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81"/>
            <a:ext cx="10515600" cy="4351338"/>
          </a:xfrm>
        </p:spPr>
        <p:txBody>
          <a:bodyPr/>
          <a:lstStyle/>
          <a:p>
            <a:r>
              <a:rPr lang="en-CA" sz="2400" dirty="0">
                <a:latin typeface="Meiryo" panose="020B0604030504040204" pitchFamily="34" charset="-128"/>
                <a:ea typeface="Meiryo" panose="020B0604030504040204" pitchFamily="34" charset="-128"/>
              </a:rPr>
              <a:t>JUIDA, already managing a system of accredited drone schools in Japan is in discussion with the ministries involved to help set up the bases of such new license system.</a:t>
            </a:r>
            <a:br>
              <a:rPr lang="en-CA" sz="2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lang="en-CA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CA" sz="2400" dirty="0">
                <a:latin typeface="Meiryo" panose="020B0604030504040204" pitchFamily="34" charset="-128"/>
                <a:ea typeface="Meiryo" panose="020B0604030504040204" pitchFamily="34" charset="-128"/>
              </a:rPr>
              <a:t>Japan faces specific problems related to an aging population and a shortage of workers. </a:t>
            </a:r>
          </a:p>
          <a:p>
            <a:r>
              <a:rPr lang="en-CA" sz="2400" dirty="0">
                <a:latin typeface="Meiryo" panose="020B0604030504040204" pitchFamily="34" charset="-128"/>
                <a:ea typeface="Meiryo" panose="020B0604030504040204" pitchFamily="34" charset="-128"/>
              </a:rPr>
              <a:t>Drone licenses for BVLOS flights would open up the increased use of UAS for purposes like delivering medicines and daily necessities or assisting security patrols.</a:t>
            </a:r>
            <a:br>
              <a:rPr lang="en-CA" sz="2400" dirty="0">
                <a:latin typeface="Meiryo" panose="020B0604030504040204" pitchFamily="34" charset="-128"/>
                <a:ea typeface="Meiryo" panose="020B0604030504040204" pitchFamily="34" charset="-128"/>
              </a:rPr>
            </a:br>
            <a:endParaRPr lang="en-CA" sz="2400" dirty="0"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r>
              <a:rPr lang="en-CA" sz="2400" dirty="0">
                <a:latin typeface="Meiryo" panose="020B0604030504040204" pitchFamily="34" charset="-128"/>
                <a:ea typeface="Meiryo" panose="020B0604030504040204" pitchFamily="34" charset="-128"/>
              </a:rPr>
              <a:t>A bill shall be submitted sometime next year to the Diet in order to start the revision of the Civil Aeronautics Law.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DD937CA3-80D4-458F-89CD-17609E822378}"/>
              </a:ext>
            </a:extLst>
          </p:cNvPr>
          <p:cNvSpPr/>
          <p:nvPr/>
        </p:nvSpPr>
        <p:spPr>
          <a:xfrm>
            <a:off x="7311788" y="810242"/>
            <a:ext cx="116141" cy="4966935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4B210993-0A9C-41C9-845F-00CAD147634B}"/>
              </a:ext>
            </a:extLst>
          </p:cNvPr>
          <p:cNvSpPr/>
          <p:nvPr/>
        </p:nvSpPr>
        <p:spPr>
          <a:xfrm>
            <a:off x="9954659" y="783866"/>
            <a:ext cx="116141" cy="5106289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AF8A3D03-6E0F-4653-8EB5-9A699D78CFE0}"/>
              </a:ext>
            </a:extLst>
          </p:cNvPr>
          <p:cNvSpPr/>
          <p:nvPr/>
        </p:nvSpPr>
        <p:spPr>
          <a:xfrm>
            <a:off x="4472184" y="838514"/>
            <a:ext cx="99735" cy="3023352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65DB4BCA-138B-4002-A4EA-93CB61BDA685}"/>
              </a:ext>
            </a:extLst>
          </p:cNvPr>
          <p:cNvSpPr/>
          <p:nvPr/>
        </p:nvSpPr>
        <p:spPr>
          <a:xfrm>
            <a:off x="9751877" y="797905"/>
            <a:ext cx="116141" cy="598154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0" name="ホームベース 162">
            <a:extLst>
              <a:ext uri="{FF2B5EF4-FFF2-40B4-BE49-F238E27FC236}">
                <a16:creationId xmlns:a16="http://schemas.microsoft.com/office/drawing/2014/main" id="{04CB37BA-F2BF-4A39-81F0-5458DFCFF5D8}"/>
              </a:ext>
            </a:extLst>
          </p:cNvPr>
          <p:cNvSpPr/>
          <p:nvPr/>
        </p:nvSpPr>
        <p:spPr bwMode="auto">
          <a:xfrm>
            <a:off x="2180892" y="1402745"/>
            <a:ext cx="5399569" cy="232615"/>
          </a:xfrm>
          <a:prstGeom prst="homePlate">
            <a:avLst>
              <a:gd name="adj" fmla="val 0"/>
            </a:avLst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3231" rtlCol="0" anchor="ctr"/>
          <a:lstStyle/>
          <a:p>
            <a:pPr defTabSz="844083"/>
            <a:endParaRPr kumimoji="0" lang="ja-JP" altLang="en-US" sz="969" dirty="0">
              <a:solidFill>
                <a:srgbClr val="F39C12"/>
              </a:solidFill>
              <a:effectLst>
                <a:glow rad="127000">
                  <a:prstClr val="white"/>
                </a:glo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3B429E79-E6A6-4989-B045-E257BEDEBFFE}"/>
              </a:ext>
            </a:extLst>
          </p:cNvPr>
          <p:cNvSpPr/>
          <p:nvPr/>
        </p:nvSpPr>
        <p:spPr>
          <a:xfrm>
            <a:off x="2078933" y="4213300"/>
            <a:ext cx="116308" cy="2326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D5E91D4C-9A02-428C-978B-0BFB8FAE39F6}"/>
              </a:ext>
            </a:extLst>
          </p:cNvPr>
          <p:cNvSpPr/>
          <p:nvPr/>
        </p:nvSpPr>
        <p:spPr>
          <a:xfrm>
            <a:off x="2072916" y="3446970"/>
            <a:ext cx="116308" cy="2326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D9AA0D99-E6EE-490F-9ECE-3A4A67BB8005}"/>
              </a:ext>
            </a:extLst>
          </p:cNvPr>
          <p:cNvSpPr/>
          <p:nvPr/>
        </p:nvSpPr>
        <p:spPr>
          <a:xfrm>
            <a:off x="4227806" y="4317418"/>
            <a:ext cx="116308" cy="2326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3" name="角丸四角形 250">
            <a:extLst>
              <a:ext uri="{FF2B5EF4-FFF2-40B4-BE49-F238E27FC236}">
                <a16:creationId xmlns:a16="http://schemas.microsoft.com/office/drawing/2014/main" id="{9AAFC7D0-8224-474A-A3BB-193F0038407B}"/>
              </a:ext>
            </a:extLst>
          </p:cNvPr>
          <p:cNvSpPr/>
          <p:nvPr/>
        </p:nvSpPr>
        <p:spPr>
          <a:xfrm>
            <a:off x="5653754" y="2254948"/>
            <a:ext cx="166154" cy="16615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4" name="角丸四角形 251">
            <a:extLst>
              <a:ext uri="{FF2B5EF4-FFF2-40B4-BE49-F238E27FC236}">
                <a16:creationId xmlns:a16="http://schemas.microsoft.com/office/drawing/2014/main" id="{13534472-6B09-4730-A092-F99C38F69918}"/>
              </a:ext>
            </a:extLst>
          </p:cNvPr>
          <p:cNvSpPr/>
          <p:nvPr/>
        </p:nvSpPr>
        <p:spPr>
          <a:xfrm>
            <a:off x="5446146" y="2461902"/>
            <a:ext cx="166154" cy="166154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2" name="正方形/長方形 191">
            <a:extLst>
              <a:ext uri="{FF2B5EF4-FFF2-40B4-BE49-F238E27FC236}">
                <a16:creationId xmlns:a16="http://schemas.microsoft.com/office/drawing/2014/main" id="{8E388E7F-859C-4558-9970-30B03A39D2FF}"/>
              </a:ext>
            </a:extLst>
          </p:cNvPr>
          <p:cNvSpPr/>
          <p:nvPr/>
        </p:nvSpPr>
        <p:spPr>
          <a:xfrm>
            <a:off x="2078932" y="4998663"/>
            <a:ext cx="116308" cy="2326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96" name="正方形/長方形 195">
            <a:extLst>
              <a:ext uri="{FF2B5EF4-FFF2-40B4-BE49-F238E27FC236}">
                <a16:creationId xmlns:a16="http://schemas.microsoft.com/office/drawing/2014/main" id="{BDDF7024-79C3-4231-8D60-60F7565AE351}"/>
              </a:ext>
            </a:extLst>
          </p:cNvPr>
          <p:cNvSpPr/>
          <p:nvPr/>
        </p:nvSpPr>
        <p:spPr>
          <a:xfrm>
            <a:off x="2078273" y="4994599"/>
            <a:ext cx="116308" cy="2326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00" name="正方形/長方形 199">
            <a:extLst>
              <a:ext uri="{FF2B5EF4-FFF2-40B4-BE49-F238E27FC236}">
                <a16:creationId xmlns:a16="http://schemas.microsoft.com/office/drawing/2014/main" id="{0B21412B-143F-4394-ACA3-EEFC86D2D63B}"/>
              </a:ext>
            </a:extLst>
          </p:cNvPr>
          <p:cNvSpPr/>
          <p:nvPr/>
        </p:nvSpPr>
        <p:spPr>
          <a:xfrm>
            <a:off x="2126764" y="5695732"/>
            <a:ext cx="116308" cy="23261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44083">
              <a:defRPr/>
            </a:pPr>
            <a:endParaRPr lang="ja-JP" altLang="en-US" sz="1662" kern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17" name="タイトル 1">
            <a:extLst>
              <a:ext uri="{FF2B5EF4-FFF2-40B4-BE49-F238E27FC236}">
                <a16:creationId xmlns:a16="http://schemas.microsoft.com/office/drawing/2014/main" id="{995D03F2-95E1-4085-9020-0EFD3855D077}"/>
              </a:ext>
            </a:extLst>
          </p:cNvPr>
          <p:cNvSpPr txBox="1">
            <a:spLocks/>
          </p:cNvSpPr>
          <p:nvPr/>
        </p:nvSpPr>
        <p:spPr bwMode="auto">
          <a:xfrm>
            <a:off x="354076" y="229171"/>
            <a:ext cx="10019284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Roadmap for Air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Mobility Revolution in 2019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A3B2CB9-5497-41F2-9A96-BDF3F3073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456" y="794026"/>
            <a:ext cx="8607327" cy="60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84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1393804" y="467999"/>
            <a:ext cx="359987" cy="1692000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logistics</a:t>
            </a:r>
            <a:endParaRPr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ホームベース 71"/>
          <p:cNvSpPr/>
          <p:nvPr/>
        </p:nvSpPr>
        <p:spPr bwMode="auto">
          <a:xfrm>
            <a:off x="7371000" y="468000"/>
            <a:ext cx="3492000" cy="1692000"/>
          </a:xfrm>
          <a:prstGeom prst="homePlate">
            <a:avLst>
              <a:gd name="adj" fmla="val 13692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2022~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0" name="ホームベース 69"/>
          <p:cNvSpPr/>
          <p:nvPr/>
        </p:nvSpPr>
        <p:spPr bwMode="auto">
          <a:xfrm>
            <a:off x="4275000" y="468000"/>
            <a:ext cx="3348000" cy="1692000"/>
          </a:xfrm>
          <a:prstGeom prst="homePlate">
            <a:avLst>
              <a:gd name="adj" fmla="val 13939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kumimoji="0" lang="ja-JP" altLang="en-US" sz="1050" b="1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ホームベース 57"/>
          <p:cNvSpPr/>
          <p:nvPr/>
        </p:nvSpPr>
        <p:spPr bwMode="auto">
          <a:xfrm>
            <a:off x="1753790" y="468000"/>
            <a:ext cx="2880000" cy="1692000"/>
          </a:xfrm>
          <a:prstGeom prst="homePlate">
            <a:avLst>
              <a:gd name="adj" fmla="val 14585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E74C3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角丸四角形 158"/>
          <p:cNvSpPr/>
          <p:nvPr/>
        </p:nvSpPr>
        <p:spPr>
          <a:xfrm>
            <a:off x="1243140" y="90052"/>
            <a:ext cx="3150936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altLang="ja-JP" sz="1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Roadmap per sector</a:t>
            </a:r>
            <a:endParaRPr lang="en-US" altLang="ja-JP" sz="12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791001" y="706996"/>
            <a:ext cx="26267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Parcel delivery to remote islands &amp; mountains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26902" y="1424270"/>
            <a:ext cx="2736000" cy="255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Parcel delivery in areas including cities</a:t>
            </a:r>
            <a:endParaRPr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827001" y="1688216"/>
            <a:ext cx="2198483" cy="43204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 experiment of parcel delivery in urban areas</a:t>
            </a:r>
            <a:b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7587001" y="1664080"/>
            <a:ext cx="3266935" cy="448115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Realization &amp; deployment</a:t>
            </a:r>
          </a:p>
          <a:p>
            <a:pPr>
              <a:spcBef>
                <a:spcPts val="300"/>
              </a:spcBef>
              <a:buClr>
                <a:srgbClr val="2980B9"/>
              </a:buClr>
            </a:pPr>
            <a:r>
              <a:rPr kumimoji="0" lang="ja-JP" altLang="en-US" sz="9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from low population density to high density ones</a:t>
            </a:r>
            <a:r>
              <a:rPr kumimoji="0" lang="ja-JP" altLang="en-US" sz="9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3915000" y="1836000"/>
            <a:ext cx="3708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cxnSpLocks/>
          </p:cNvCxnSpPr>
          <p:nvPr/>
        </p:nvCxnSpPr>
        <p:spPr>
          <a:xfrm>
            <a:off x="9380626" y="1818000"/>
            <a:ext cx="1251886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角丸四角形 27"/>
          <p:cNvSpPr/>
          <p:nvPr/>
        </p:nvSpPr>
        <p:spPr>
          <a:xfrm>
            <a:off x="1827000" y="1099345"/>
            <a:ext cx="1944216" cy="42048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Creation of parcel delivery business in remote islands &amp; mountains</a:t>
            </a: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3699000" y="1303139"/>
            <a:ext cx="1008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/>
          <p:cNvSpPr/>
          <p:nvPr/>
        </p:nvSpPr>
        <p:spPr>
          <a:xfrm>
            <a:off x="4599001" y="1162532"/>
            <a:ext cx="2908709" cy="589460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Expansion of parcel delivery services in remote islands &amp; mountains</a:t>
            </a:r>
          </a:p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PL, multiple aircraft…</a:t>
            </a:r>
          </a:p>
        </p:txBody>
      </p:sp>
      <p:sp>
        <p:nvSpPr>
          <p:cNvPr id="42" name="ホームベース 41"/>
          <p:cNvSpPr/>
          <p:nvPr/>
        </p:nvSpPr>
        <p:spPr bwMode="auto">
          <a:xfrm>
            <a:off x="7371000" y="2268000"/>
            <a:ext cx="3492000" cy="4428000"/>
          </a:xfrm>
          <a:prstGeom prst="homePlate">
            <a:avLst>
              <a:gd name="adj" fmla="val 7079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ホームベース 42"/>
          <p:cNvSpPr/>
          <p:nvPr/>
        </p:nvSpPr>
        <p:spPr bwMode="auto">
          <a:xfrm>
            <a:off x="4274999" y="2268000"/>
            <a:ext cx="3348000" cy="4428000"/>
          </a:xfrm>
          <a:prstGeom prst="homePlate">
            <a:avLst>
              <a:gd name="adj" fmla="val 7466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>
          <a:xfrm>
            <a:off x="1393802" y="2268000"/>
            <a:ext cx="359987" cy="4428000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Disaster response</a:t>
            </a:r>
            <a:endParaRPr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ホームベース 44"/>
          <p:cNvSpPr/>
          <p:nvPr/>
        </p:nvSpPr>
        <p:spPr bwMode="auto">
          <a:xfrm>
            <a:off x="1753788" y="2268000"/>
            <a:ext cx="2880000" cy="4428000"/>
          </a:xfrm>
          <a:prstGeom prst="homePlate">
            <a:avLst>
              <a:gd name="adj" fmla="val 8411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791000" y="2348880"/>
            <a:ext cx="244799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Understanding the crisis situation</a:t>
            </a:r>
            <a:endParaRPr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647000" y="4869161"/>
            <a:ext cx="1455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Rescue / Search</a:t>
            </a:r>
            <a:r>
              <a:rPr lang="ja-JP" altLang="en-US" sz="10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60" name="直線矢印コネクタ 59"/>
          <p:cNvCxnSpPr>
            <a:cxnSpLocks/>
          </p:cNvCxnSpPr>
          <p:nvPr/>
        </p:nvCxnSpPr>
        <p:spPr>
          <a:xfrm>
            <a:off x="6924512" y="2728190"/>
            <a:ext cx="3708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角丸四角形 60"/>
          <p:cNvSpPr/>
          <p:nvPr/>
        </p:nvSpPr>
        <p:spPr>
          <a:xfrm>
            <a:off x="1827000" y="2569544"/>
            <a:ext cx="7386560" cy="60392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Establishment of disaster prevention &amp; response in dangerous areas difficult to access </a:t>
            </a:r>
          </a:p>
          <a:p>
            <a:pPr>
              <a:spcBef>
                <a:spcPts val="300"/>
              </a:spcBef>
              <a:buClr>
                <a:srgbClr val="E74C3C"/>
              </a:buClr>
            </a:pPr>
            <a:r>
              <a:rPr kumimoji="0"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9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（</a:t>
            </a:r>
            <a:r>
              <a:rPr kumimoji="0" lang="en-US" altLang="ja-JP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provide information to related organizations / Training for real-time situational understanding in non-human zones </a:t>
            </a:r>
            <a:r>
              <a:rPr kumimoji="0" lang="ja-JP" altLang="en-US" sz="9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角丸四角形 63"/>
          <p:cNvSpPr/>
          <p:nvPr/>
        </p:nvSpPr>
        <p:spPr>
          <a:xfrm>
            <a:off x="1827001" y="5034234"/>
            <a:ext cx="2688305" cy="48993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Maintenance of material &amp; equipment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角丸四角形 64"/>
          <p:cNvSpPr/>
          <p:nvPr/>
        </p:nvSpPr>
        <p:spPr>
          <a:xfrm>
            <a:off x="4599000" y="4997876"/>
            <a:ext cx="2940808" cy="48993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Planned maintenance of material &amp; equipment</a:t>
            </a:r>
          </a:p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Examination for further utilization</a:t>
            </a: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6" name="直線矢印コネクタ 65"/>
          <p:cNvCxnSpPr>
            <a:cxnSpLocks/>
          </p:cNvCxnSpPr>
          <p:nvPr/>
        </p:nvCxnSpPr>
        <p:spPr>
          <a:xfrm>
            <a:off x="6600056" y="5322090"/>
            <a:ext cx="4032456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>
            <a:cxnSpLocks/>
          </p:cNvCxnSpPr>
          <p:nvPr/>
        </p:nvCxnSpPr>
        <p:spPr>
          <a:xfrm>
            <a:off x="7252518" y="5143752"/>
            <a:ext cx="3379995" cy="163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>
            <a:cxnSpLocks/>
          </p:cNvCxnSpPr>
          <p:nvPr/>
        </p:nvCxnSpPr>
        <p:spPr>
          <a:xfrm>
            <a:off x="4025484" y="5143752"/>
            <a:ext cx="681517" cy="1504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1791001" y="3009311"/>
            <a:ext cx="227339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CA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Support for disaster response activities (rescue, etc.)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6" name="角丸四角形 75"/>
          <p:cNvSpPr/>
          <p:nvPr/>
        </p:nvSpPr>
        <p:spPr>
          <a:xfrm>
            <a:off x="1827000" y="5377754"/>
            <a:ext cx="2484001" cy="60392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Deploying small UAS to initial response unit of Ground Self Defense Force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Used for SDF disaster dispatch missions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角丸四角形 77"/>
          <p:cNvSpPr/>
          <p:nvPr/>
        </p:nvSpPr>
        <p:spPr>
          <a:xfrm>
            <a:off x="4599000" y="5383700"/>
            <a:ext cx="2940808" cy="56422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Additional deployment of small UAS to initial response unit of Ground SDF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Used for SDF disaster dispatch missions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角丸四角形 79"/>
          <p:cNvSpPr/>
          <p:nvPr/>
        </p:nvSpPr>
        <p:spPr>
          <a:xfrm>
            <a:off x="7587000" y="5688001"/>
            <a:ext cx="2355112" cy="27390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Used for SDF disaster dispatch missions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5" name="直線矢印コネクタ 84"/>
          <p:cNvCxnSpPr>
            <a:cxnSpLocks/>
          </p:cNvCxnSpPr>
          <p:nvPr/>
        </p:nvCxnSpPr>
        <p:spPr>
          <a:xfrm>
            <a:off x="4064392" y="5538053"/>
            <a:ext cx="64260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>
            <a:cxnSpLocks/>
          </p:cNvCxnSpPr>
          <p:nvPr/>
        </p:nvCxnSpPr>
        <p:spPr>
          <a:xfrm>
            <a:off x="4151784" y="5832001"/>
            <a:ext cx="555216" cy="28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>
            <a:cxnSpLocks/>
          </p:cNvCxnSpPr>
          <p:nvPr/>
        </p:nvCxnSpPr>
        <p:spPr>
          <a:xfrm flipV="1">
            <a:off x="7155000" y="5536801"/>
            <a:ext cx="352711" cy="125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/>
          <p:cNvCxnSpPr>
            <a:cxnSpLocks/>
          </p:cNvCxnSpPr>
          <p:nvPr/>
        </p:nvCxnSpPr>
        <p:spPr>
          <a:xfrm>
            <a:off x="6924512" y="5832000"/>
            <a:ext cx="73448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/>
          <p:cNvCxnSpPr>
            <a:cxnSpLocks/>
          </p:cNvCxnSpPr>
          <p:nvPr/>
        </p:nvCxnSpPr>
        <p:spPr>
          <a:xfrm>
            <a:off x="9840416" y="5832000"/>
            <a:ext cx="792096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テキスト ボックス 175"/>
          <p:cNvSpPr txBox="1"/>
          <p:nvPr/>
        </p:nvSpPr>
        <p:spPr>
          <a:xfrm>
            <a:off x="1737582" y="4238280"/>
            <a:ext cx="28248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(Rescue missions at the landslide disaster site)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8" name="角丸四角形 177"/>
          <p:cNvSpPr/>
          <p:nvPr/>
        </p:nvSpPr>
        <p:spPr>
          <a:xfrm>
            <a:off x="1827001" y="4400038"/>
            <a:ext cx="2802293" cy="474270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Examination of sensors and analysis methods for assessing situation at night by collecting and analyzing activity cases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9" name="角丸四角形 178"/>
          <p:cNvSpPr/>
          <p:nvPr/>
        </p:nvSpPr>
        <p:spPr>
          <a:xfrm>
            <a:off x="4599000" y="4379224"/>
            <a:ext cx="2940808" cy="48993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sensor and analysis method by technical verification test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0" name="直線矢印コネクタ 179"/>
          <p:cNvCxnSpPr>
            <a:cxnSpLocks/>
          </p:cNvCxnSpPr>
          <p:nvPr/>
        </p:nvCxnSpPr>
        <p:spPr>
          <a:xfrm flipV="1">
            <a:off x="4562394" y="4528855"/>
            <a:ext cx="143674" cy="51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矢印コネクタ 180"/>
          <p:cNvCxnSpPr>
            <a:cxnSpLocks/>
          </p:cNvCxnSpPr>
          <p:nvPr/>
        </p:nvCxnSpPr>
        <p:spPr>
          <a:xfrm>
            <a:off x="7343781" y="4528854"/>
            <a:ext cx="347099" cy="738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角丸四角形 182"/>
          <p:cNvSpPr/>
          <p:nvPr/>
        </p:nvSpPr>
        <p:spPr>
          <a:xfrm>
            <a:off x="7587001" y="4390969"/>
            <a:ext cx="2822677" cy="42121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operation methods by test operation at disaster site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4" name="直線矢印コネクタ 183"/>
          <p:cNvCxnSpPr>
            <a:cxnSpLocks/>
          </p:cNvCxnSpPr>
          <p:nvPr/>
        </p:nvCxnSpPr>
        <p:spPr>
          <a:xfrm>
            <a:off x="10056440" y="4528855"/>
            <a:ext cx="576072" cy="51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>
            <a:cxnSpLocks/>
          </p:cNvCxnSpPr>
          <p:nvPr/>
        </p:nvCxnSpPr>
        <p:spPr>
          <a:xfrm>
            <a:off x="7227000" y="1317703"/>
            <a:ext cx="340551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角丸四角形 76"/>
          <p:cNvSpPr/>
          <p:nvPr/>
        </p:nvSpPr>
        <p:spPr>
          <a:xfrm>
            <a:off x="1827000" y="3395622"/>
            <a:ext cx="6834742" cy="864120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Implementation of utilization situation survey of UAS in case of disaster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Provide education &amp; training for safe &amp; efficient operation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Collect information on technological trends &amp; advanced utilization status, research &amp; promote effective utilization measures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Assess the status of disasters from the sky and monitor water discharge by flying outside the unmanned area with a flight-type reconnaissance/monitoring robot that composes a fire-fighting robot system.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594648" y="6076538"/>
            <a:ext cx="6069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5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lang="en-CA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Petroleum complex fire/explosion disaster countermeasure robot system demonstration deployment)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1827001" y="6294473"/>
            <a:ext cx="2802293" cy="419391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Training/disaster dispatch, examination of establishment of efficient usage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8" name="直線矢印コネクタ 87"/>
          <p:cNvCxnSpPr/>
          <p:nvPr/>
        </p:nvCxnSpPr>
        <p:spPr>
          <a:xfrm flipV="1">
            <a:off x="4311000" y="6430958"/>
            <a:ext cx="396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角丸四角形 89"/>
          <p:cNvSpPr/>
          <p:nvPr/>
        </p:nvSpPr>
        <p:spPr>
          <a:xfrm>
            <a:off x="4599000" y="6289324"/>
            <a:ext cx="2940808" cy="48993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Training/disaster dispatch, formulation of efficient usage, demand increase (continuation)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91" name="直線矢印コネクタ 90"/>
          <p:cNvCxnSpPr>
            <a:cxnSpLocks/>
          </p:cNvCxnSpPr>
          <p:nvPr/>
        </p:nvCxnSpPr>
        <p:spPr>
          <a:xfrm>
            <a:off x="7371000" y="6435020"/>
            <a:ext cx="326151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10785788" y="6581002"/>
            <a:ext cx="263213" cy="276999"/>
          </a:xfrm>
        </p:spPr>
        <p:txBody>
          <a:bodyPr wrap="none" anchor="b">
            <a:spAutoFit/>
          </a:bodyPr>
          <a:lstStyle/>
          <a:p>
            <a:pPr>
              <a:defRPr/>
            </a:pPr>
            <a:fld id="{671E46BE-B482-4C23-8D2D-6CAEC5EB56A1}" type="slidenum">
              <a:rPr lang="ja-JP" altLang="en-US"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18</a:t>
            </a:fld>
            <a:endParaRPr lang="ja-JP" altLang="en-US" dirty="0"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7" name="直線矢印コネクタ 56"/>
          <p:cNvCxnSpPr>
            <a:cxnSpLocks/>
          </p:cNvCxnSpPr>
          <p:nvPr/>
        </p:nvCxnSpPr>
        <p:spPr>
          <a:xfrm>
            <a:off x="5087888" y="3735622"/>
            <a:ext cx="554462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>
            <a:cxnSpLocks/>
          </p:cNvCxnSpPr>
          <p:nvPr/>
        </p:nvCxnSpPr>
        <p:spPr>
          <a:xfrm>
            <a:off x="5663952" y="3567479"/>
            <a:ext cx="496856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>
            <a:cxnSpLocks/>
          </p:cNvCxnSpPr>
          <p:nvPr/>
        </p:nvCxnSpPr>
        <p:spPr>
          <a:xfrm>
            <a:off x="8256512" y="3889230"/>
            <a:ext cx="2376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>
            <a:cxnSpLocks/>
          </p:cNvCxnSpPr>
          <p:nvPr/>
        </p:nvCxnSpPr>
        <p:spPr>
          <a:xfrm>
            <a:off x="8472264" y="4061265"/>
            <a:ext cx="216024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/>
          <p:cNvSpPr/>
          <p:nvPr/>
        </p:nvSpPr>
        <p:spPr>
          <a:xfrm>
            <a:off x="7752184" y="768960"/>
            <a:ext cx="2872213" cy="415498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Delivery of daily necessities &amp; medicine in difficult land transport areas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9380627" y="113638"/>
            <a:ext cx="1243771" cy="253916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Uses &amp; goals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7790269" y="3054774"/>
            <a:ext cx="2575509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r>
              <a:rPr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メイリオ" panose="020B0604030504040204" pitchFamily="50" charset="-128"/>
              </a:rPr>
              <a:t>Supporting activities by transporting more sophisticated equipment at disaster sites</a:t>
            </a:r>
            <a:endParaRPr lang="ja-JP" altLang="en-US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4629294" y="3054774"/>
            <a:ext cx="2714487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r>
              <a:rPr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メイリオ" panose="020B0604030504040204" pitchFamily="50" charset="-128"/>
              </a:rPr>
              <a:t>Support for activities such as transportation of materials and equipment at disaster sites</a:t>
            </a:r>
            <a:endParaRPr lang="ja-JP" altLang="en-US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5246999" y="2253760"/>
            <a:ext cx="4665426" cy="415498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r>
              <a:rPr lang="en-CA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Automate situational awareness using drones and accelerate on-site introduction in response to disasters such as landslides</a:t>
            </a:r>
            <a:endParaRPr lang="ja-JP" altLang="en-US" sz="1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368958" y="75369"/>
            <a:ext cx="482338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171450" indent="-171450">
              <a:buFont typeface="ＭＳ ゴシック" panose="020B0609070205080204" pitchFamily="49" charset="-128"/>
              <a:buChar char="※"/>
            </a:pPr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Operational guidelines of each sector to develop their use in the future</a:t>
            </a:r>
            <a:endParaRPr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5716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43"/>
          <p:cNvSpPr/>
          <p:nvPr/>
        </p:nvSpPr>
        <p:spPr>
          <a:xfrm>
            <a:off x="1393802" y="468000"/>
            <a:ext cx="359987" cy="6281792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A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Agriculture, forestry and fisheries</a:t>
            </a:r>
            <a:endParaRPr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角丸四角形 158"/>
          <p:cNvSpPr/>
          <p:nvPr/>
        </p:nvSpPr>
        <p:spPr>
          <a:xfrm>
            <a:off x="1243140" y="90052"/>
            <a:ext cx="3150936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Road map per sector</a:t>
            </a:r>
          </a:p>
        </p:txBody>
      </p:sp>
      <p:sp>
        <p:nvSpPr>
          <p:cNvPr id="42" name="ホームベース 41"/>
          <p:cNvSpPr/>
          <p:nvPr/>
        </p:nvSpPr>
        <p:spPr bwMode="auto">
          <a:xfrm>
            <a:off x="7370999" y="468001"/>
            <a:ext cx="3492000" cy="6281791"/>
          </a:xfrm>
          <a:prstGeom prst="homePlate">
            <a:avLst>
              <a:gd name="adj" fmla="val 7079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2022~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ホームベース 42"/>
          <p:cNvSpPr/>
          <p:nvPr/>
        </p:nvSpPr>
        <p:spPr bwMode="auto">
          <a:xfrm>
            <a:off x="4275601" y="468001"/>
            <a:ext cx="3348000" cy="6281791"/>
          </a:xfrm>
          <a:prstGeom prst="homePlate">
            <a:avLst>
              <a:gd name="adj" fmla="val 7466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kumimoji="0" lang="ja-JP" altLang="en-US" sz="1050" b="1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ホームベース 44"/>
          <p:cNvSpPr/>
          <p:nvPr/>
        </p:nvSpPr>
        <p:spPr bwMode="auto">
          <a:xfrm>
            <a:off x="1755000" y="468000"/>
            <a:ext cx="2880000" cy="6281792"/>
          </a:xfrm>
          <a:prstGeom prst="homePlate">
            <a:avLst>
              <a:gd name="adj" fmla="val 8411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E74C3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791001" y="718441"/>
            <a:ext cx="861949" cy="1979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0" rtlCol="0" anchor="ctr" anchorCtr="0">
            <a:spAutoFit/>
          </a:bodyPr>
          <a:lstStyle/>
          <a:p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Agriculture</a:t>
            </a:r>
            <a:endParaRPr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1827000" y="1390429"/>
            <a:ext cx="3987436" cy="45241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Sensing of vegetable growth &amp; pest occurrence status (since 2018</a:t>
            </a:r>
            <a:r>
              <a:rPr kumimoji="0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a vegetable growth prediction application that uses aerial image analysis, weather information, and growth prediction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7551000" y="1387909"/>
            <a:ext cx="3313408" cy="37568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Sensing of vegetable growth &amp; pest occurrence status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growth prediction/diagnosis app for each field</a:t>
            </a: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角丸四角形 87"/>
          <p:cNvSpPr/>
          <p:nvPr/>
        </p:nvSpPr>
        <p:spPr>
          <a:xfrm>
            <a:off x="7555720" y="1688000"/>
            <a:ext cx="3123004" cy="365949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Expansion of application of growth prediction &amp;  diagnosis app to other vegetables (from 2023)</a:t>
            </a: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角丸四角形 91"/>
          <p:cNvSpPr/>
          <p:nvPr/>
        </p:nvSpPr>
        <p:spPr>
          <a:xfrm>
            <a:off x="1842164" y="1924165"/>
            <a:ext cx="3470539" cy="28561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method for estimating pest outbreak situation by aerial image analysis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3" name="角丸四角形 92"/>
          <p:cNvSpPr/>
          <p:nvPr/>
        </p:nvSpPr>
        <p:spPr>
          <a:xfrm>
            <a:off x="7565422" y="1981837"/>
            <a:ext cx="3063339" cy="415272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252000" indent="-10800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Field demo of pest occurrence situation estimation </a:t>
            </a:r>
          </a:p>
          <a:p>
            <a:pPr marL="144000">
              <a:spcBef>
                <a:spcPts val="300"/>
              </a:spcBef>
              <a:buClr>
                <a:srgbClr val="2980B9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method by aerial image analysis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角丸四角形 94"/>
          <p:cNvSpPr/>
          <p:nvPr/>
        </p:nvSpPr>
        <p:spPr>
          <a:xfrm>
            <a:off x="1827000" y="1054654"/>
            <a:ext cx="5576502" cy="51230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Confirm crops, field boundaries…</a:t>
            </a:r>
            <a:r>
              <a:rPr kumimoji="0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implemented since 2018</a:t>
            </a:r>
            <a:r>
              <a:rPr kumimoji="0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Technological development to distinguish crops, land boundaries, land damage status via aerial images.</a:t>
            </a:r>
          </a:p>
        </p:txBody>
      </p:sp>
      <p:sp>
        <p:nvSpPr>
          <p:cNvPr id="96" name="角丸四角形 95"/>
          <p:cNvSpPr/>
          <p:nvPr/>
        </p:nvSpPr>
        <p:spPr>
          <a:xfrm>
            <a:off x="7551001" y="1056467"/>
            <a:ext cx="3252493" cy="37568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Confirm crops, field boundaries… 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 software for social implementation (from 2021)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4" name="直線矢印コネクタ 133"/>
          <p:cNvCxnSpPr>
            <a:cxnSpLocks/>
          </p:cNvCxnSpPr>
          <p:nvPr/>
        </p:nvCxnSpPr>
        <p:spPr>
          <a:xfrm>
            <a:off x="5015880" y="2137387"/>
            <a:ext cx="264312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矢印コネクタ 134"/>
          <p:cNvCxnSpPr>
            <a:cxnSpLocks/>
          </p:cNvCxnSpPr>
          <p:nvPr/>
        </p:nvCxnSpPr>
        <p:spPr>
          <a:xfrm>
            <a:off x="5751000" y="1553460"/>
            <a:ext cx="1908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矢印コネクタ 135"/>
          <p:cNvCxnSpPr>
            <a:cxnSpLocks/>
          </p:cNvCxnSpPr>
          <p:nvPr/>
        </p:nvCxnSpPr>
        <p:spPr>
          <a:xfrm>
            <a:off x="5312702" y="1215624"/>
            <a:ext cx="234629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角丸四角形 74"/>
          <p:cNvSpPr/>
          <p:nvPr/>
        </p:nvSpPr>
        <p:spPr>
          <a:xfrm>
            <a:off x="4658454" y="2538728"/>
            <a:ext cx="2982596" cy="407174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 of pesticide application in steep slope orchards (verification &amp; improvement until 2022</a:t>
            </a:r>
            <a:r>
              <a:rPr kumimoji="0" lang="ja-JP" altLang="en-US" sz="9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角丸四角形 78"/>
          <p:cNvSpPr/>
          <p:nvPr/>
        </p:nvSpPr>
        <p:spPr>
          <a:xfrm>
            <a:off x="7551000" y="2382417"/>
            <a:ext cx="3234787" cy="50236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Fruit spraying tech &amp; sensing of pest occurrence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Implementation &amp; spread of pesticide spraying technology in steep slope orchards (from 2023)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1" name="角丸四角形 80"/>
          <p:cNvSpPr/>
          <p:nvPr/>
        </p:nvSpPr>
        <p:spPr>
          <a:xfrm>
            <a:off x="7540291" y="3109499"/>
            <a:ext cx="3185898" cy="37568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>
            <a:spAutoFit/>
          </a:bodyPr>
          <a:lstStyle/>
          <a:p>
            <a:pPr marL="252000" indent="-10800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 a disease outbreak diagnosis system and implement and spread it on site (from 2023)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2" name="角丸四角形 81"/>
          <p:cNvSpPr/>
          <p:nvPr/>
        </p:nvSpPr>
        <p:spPr>
          <a:xfrm>
            <a:off x="7557741" y="2813942"/>
            <a:ext cx="3133871" cy="37568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252000" indent="-10800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Necessary for predicting pest occurrence from images</a:t>
            </a:r>
          </a:p>
          <a:p>
            <a:pPr marL="144000">
              <a:buClr>
                <a:srgbClr val="2980B9"/>
              </a:buClr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</a:t>
            </a: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Determined sensing data specifications (2022)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9" name="角丸四角形 88"/>
          <p:cNvSpPr/>
          <p:nvPr/>
        </p:nvSpPr>
        <p:spPr>
          <a:xfrm>
            <a:off x="1827000" y="2381893"/>
            <a:ext cx="4502734" cy="58142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Fruit tree chemical spraying tech &amp; sensing of pest occurrence status (since 2018)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Automatic navigation is possible in </a:t>
            </a:r>
          </a:p>
          <a:p>
            <a:pPr marL="144000">
              <a:buClr>
                <a:srgbClr val="E74C3C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steep slope orchards / Drone development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0" name="角丸四角形 89"/>
          <p:cNvSpPr/>
          <p:nvPr/>
        </p:nvSpPr>
        <p:spPr>
          <a:xfrm>
            <a:off x="1842163" y="2876120"/>
            <a:ext cx="4903798" cy="570065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aerial photography technology required for pest judgment (including verification of image resolution, required number of shots, etc.) (Until 2021)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1" name="直線矢印コネクタ 130"/>
          <p:cNvCxnSpPr>
            <a:cxnSpLocks/>
          </p:cNvCxnSpPr>
          <p:nvPr/>
        </p:nvCxnSpPr>
        <p:spPr>
          <a:xfrm>
            <a:off x="6528048" y="3024688"/>
            <a:ext cx="113095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/>
          <p:cNvCxnSpPr>
            <a:cxnSpLocks/>
          </p:cNvCxnSpPr>
          <p:nvPr/>
        </p:nvCxnSpPr>
        <p:spPr>
          <a:xfrm>
            <a:off x="6329734" y="2538728"/>
            <a:ext cx="1329266" cy="528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/>
          <p:cNvCxnSpPr>
            <a:cxnSpLocks/>
          </p:cNvCxnSpPr>
          <p:nvPr/>
        </p:nvCxnSpPr>
        <p:spPr>
          <a:xfrm flipV="1">
            <a:off x="4023000" y="2681158"/>
            <a:ext cx="720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角丸四角形 88">
            <a:extLst>
              <a:ext uri="{FF2B5EF4-FFF2-40B4-BE49-F238E27FC236}">
                <a16:creationId xmlns:a16="http://schemas.microsoft.com/office/drawing/2014/main" id="{F7C0EB8B-CCAA-45F1-B73C-EF8139B313D8}"/>
              </a:ext>
            </a:extLst>
          </p:cNvPr>
          <p:cNvSpPr/>
          <p:nvPr/>
        </p:nvSpPr>
        <p:spPr>
          <a:xfrm>
            <a:off x="1827000" y="3267336"/>
            <a:ext cx="2833743" cy="606904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Relaxing obligation to have observers while doing drone spraying on lands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related notifications regarding aerial spraying of agricultural chemicals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角丸四角形 74">
            <a:extLst>
              <a:ext uri="{FF2B5EF4-FFF2-40B4-BE49-F238E27FC236}">
                <a16:creationId xmlns:a16="http://schemas.microsoft.com/office/drawing/2014/main" id="{FBBD4212-D190-4C07-99D1-F3FC7181A0AA}"/>
              </a:ext>
            </a:extLst>
          </p:cNvPr>
          <p:cNvSpPr/>
          <p:nvPr/>
        </p:nvSpPr>
        <p:spPr>
          <a:xfrm>
            <a:off x="4671000" y="3245989"/>
            <a:ext cx="2843548" cy="405780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Sequential review of guidelines for aerial spraying in line with technological progress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993481B6-A5CA-4DC1-AB16-7F48F697187B}"/>
              </a:ext>
            </a:extLst>
          </p:cNvPr>
          <p:cNvCxnSpPr>
            <a:cxnSpLocks/>
          </p:cNvCxnSpPr>
          <p:nvPr/>
        </p:nvCxnSpPr>
        <p:spPr>
          <a:xfrm>
            <a:off x="4583832" y="3392904"/>
            <a:ext cx="15916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矢印コネクタ 97">
            <a:extLst>
              <a:ext uri="{FF2B5EF4-FFF2-40B4-BE49-F238E27FC236}">
                <a16:creationId xmlns:a16="http://schemas.microsoft.com/office/drawing/2014/main" id="{0EDDFB5B-975C-45FD-989C-5AD4850AB6F2}"/>
              </a:ext>
            </a:extLst>
          </p:cNvPr>
          <p:cNvCxnSpPr>
            <a:cxnSpLocks/>
          </p:cNvCxnSpPr>
          <p:nvPr/>
        </p:nvCxnSpPr>
        <p:spPr>
          <a:xfrm flipV="1">
            <a:off x="7371000" y="3525533"/>
            <a:ext cx="3312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10785788" y="6581002"/>
            <a:ext cx="263213" cy="276999"/>
          </a:xfrm>
        </p:spPr>
        <p:txBody>
          <a:bodyPr wrap="none" anchor="b">
            <a:spAutoFit/>
          </a:bodyPr>
          <a:lstStyle/>
          <a:p>
            <a:pPr>
              <a:defRPr/>
            </a:pPr>
            <a:fld id="{671E46BE-B482-4C23-8D2D-6CAEC5EB56A1}" type="slidenum">
              <a:rPr lang="ja-JP" altLang="en-US"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19</a:t>
            </a:fld>
            <a:endParaRPr lang="ja-JP" altLang="en-US" dirty="0"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C2D14F-5FA0-483D-B764-2AA3EAF15F75}"/>
              </a:ext>
            </a:extLst>
          </p:cNvPr>
          <p:cNvSpPr txBox="1"/>
          <p:nvPr/>
        </p:nvSpPr>
        <p:spPr>
          <a:xfrm>
            <a:off x="1755001" y="921307"/>
            <a:ext cx="11031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en-CA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 Field sensing 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7CDFE70-F07D-4E64-85E8-26743489DA74}"/>
              </a:ext>
            </a:extLst>
          </p:cNvPr>
          <p:cNvSpPr txBox="1"/>
          <p:nvPr/>
        </p:nvSpPr>
        <p:spPr>
          <a:xfrm>
            <a:off x="1755001" y="2275256"/>
            <a:ext cx="21034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[Agricultural chemical application]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053CDFE-F761-4068-9090-67125B4CC7A1}"/>
              </a:ext>
            </a:extLst>
          </p:cNvPr>
          <p:cNvSpPr txBox="1"/>
          <p:nvPr/>
        </p:nvSpPr>
        <p:spPr>
          <a:xfrm>
            <a:off x="1755000" y="3917848"/>
            <a:ext cx="1426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【Fertilizer application】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63C3787B-2D21-4E35-B9EF-542A68331913}"/>
              </a:ext>
            </a:extLst>
          </p:cNvPr>
          <p:cNvCxnSpPr>
            <a:cxnSpLocks/>
          </p:cNvCxnSpPr>
          <p:nvPr/>
        </p:nvCxnSpPr>
        <p:spPr>
          <a:xfrm>
            <a:off x="4275602" y="4228600"/>
            <a:ext cx="46739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C6489A06-C78B-4614-9FBF-B66F0177A051}"/>
              </a:ext>
            </a:extLst>
          </p:cNvPr>
          <p:cNvCxnSpPr>
            <a:cxnSpLocks/>
          </p:cNvCxnSpPr>
          <p:nvPr/>
        </p:nvCxnSpPr>
        <p:spPr>
          <a:xfrm>
            <a:off x="7370999" y="4273473"/>
            <a:ext cx="3312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角丸四角形 108">
            <a:extLst>
              <a:ext uri="{FF2B5EF4-FFF2-40B4-BE49-F238E27FC236}">
                <a16:creationId xmlns:a16="http://schemas.microsoft.com/office/drawing/2014/main" id="{D5228D1F-FC6B-4311-8202-958DB00347B4}"/>
              </a:ext>
            </a:extLst>
          </p:cNvPr>
          <p:cNvSpPr/>
          <p:nvPr/>
        </p:nvSpPr>
        <p:spPr>
          <a:xfrm>
            <a:off x="1827000" y="4057841"/>
            <a:ext cx="2910802" cy="42078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spread fertilizer spraying tech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&amp; demo of fertilizer suitable for drone spraying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6" name="角丸四角形 112">
            <a:extLst>
              <a:ext uri="{FF2B5EF4-FFF2-40B4-BE49-F238E27FC236}">
                <a16:creationId xmlns:a16="http://schemas.microsoft.com/office/drawing/2014/main" id="{41A8641B-D492-4776-96EF-44D2D69F67B6}"/>
              </a:ext>
            </a:extLst>
          </p:cNvPr>
          <p:cNvSpPr/>
          <p:nvPr/>
        </p:nvSpPr>
        <p:spPr>
          <a:xfrm>
            <a:off x="4671001" y="4086295"/>
            <a:ext cx="2923507" cy="43480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spread fertilizer technology</a:t>
            </a:r>
          </a:p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Implementation and dissemination of open-field vegetables to advanced management bodies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1" name="テキスト ボックス 150">
            <a:extLst>
              <a:ext uri="{FF2B5EF4-FFF2-40B4-BE49-F238E27FC236}">
                <a16:creationId xmlns:a16="http://schemas.microsoft.com/office/drawing/2014/main" id="{E2D84169-7537-490A-A332-AB81D14FCCD3}"/>
              </a:ext>
            </a:extLst>
          </p:cNvPr>
          <p:cNvSpPr txBox="1"/>
          <p:nvPr/>
        </p:nvSpPr>
        <p:spPr>
          <a:xfrm>
            <a:off x="1755000" y="6021865"/>
            <a:ext cx="22493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【Transportation of harvested goods】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4" name="角丸四角形 109">
            <a:extLst>
              <a:ext uri="{FF2B5EF4-FFF2-40B4-BE49-F238E27FC236}">
                <a16:creationId xmlns:a16="http://schemas.microsoft.com/office/drawing/2014/main" id="{A8E42D3B-599F-4EDD-8A72-77AA7309E410}"/>
              </a:ext>
            </a:extLst>
          </p:cNvPr>
          <p:cNvSpPr/>
          <p:nvPr/>
        </p:nvSpPr>
        <p:spPr>
          <a:xfrm>
            <a:off x="1827000" y="6148717"/>
            <a:ext cx="5052260" cy="39866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Creation of harvest transportation tech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Establishment &amp; verification of technology for long-time and long-distance flight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58" name="直線矢印コネクタ 157">
            <a:extLst>
              <a:ext uri="{FF2B5EF4-FFF2-40B4-BE49-F238E27FC236}">
                <a16:creationId xmlns:a16="http://schemas.microsoft.com/office/drawing/2014/main" id="{B568DA1C-5CBE-47F0-A169-7723F63338D0}"/>
              </a:ext>
            </a:extLst>
          </p:cNvPr>
          <p:cNvCxnSpPr>
            <a:cxnSpLocks/>
          </p:cNvCxnSpPr>
          <p:nvPr/>
        </p:nvCxnSpPr>
        <p:spPr>
          <a:xfrm>
            <a:off x="4455000" y="6286133"/>
            <a:ext cx="3204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角丸四角形 112">
            <a:extLst>
              <a:ext uri="{FF2B5EF4-FFF2-40B4-BE49-F238E27FC236}">
                <a16:creationId xmlns:a16="http://schemas.microsoft.com/office/drawing/2014/main" id="{68FB8858-A937-456C-89AD-06BA5CCCB624}"/>
              </a:ext>
            </a:extLst>
          </p:cNvPr>
          <p:cNvSpPr/>
          <p:nvPr/>
        </p:nvSpPr>
        <p:spPr>
          <a:xfrm>
            <a:off x="7551001" y="6147342"/>
            <a:ext cx="2984885" cy="43480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disseminate harvest transportation technology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disseminate open-field vegetables, fruit trees, etc. in advanced management bodies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F30737E5-7182-490A-A918-E6BFFAB3532D}"/>
              </a:ext>
            </a:extLst>
          </p:cNvPr>
          <p:cNvSpPr txBox="1"/>
          <p:nvPr/>
        </p:nvSpPr>
        <p:spPr>
          <a:xfrm>
            <a:off x="1755001" y="5333967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【Pollination】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7" name="角丸四角形 109">
            <a:extLst>
              <a:ext uri="{FF2B5EF4-FFF2-40B4-BE49-F238E27FC236}">
                <a16:creationId xmlns:a16="http://schemas.microsoft.com/office/drawing/2014/main" id="{44DA651D-0852-45EE-BDDD-A4C61282C29D}"/>
              </a:ext>
            </a:extLst>
          </p:cNvPr>
          <p:cNvSpPr/>
          <p:nvPr/>
        </p:nvSpPr>
        <p:spPr>
          <a:xfrm>
            <a:off x="1827000" y="5464322"/>
            <a:ext cx="5052260" cy="422651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Creation of pollination tech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Technological development such as improvement of spraying equipment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id="{F9FED3BC-619E-4154-A4E9-11BB6FCAD9B0}"/>
              </a:ext>
            </a:extLst>
          </p:cNvPr>
          <p:cNvCxnSpPr>
            <a:cxnSpLocks/>
          </p:cNvCxnSpPr>
          <p:nvPr/>
        </p:nvCxnSpPr>
        <p:spPr>
          <a:xfrm>
            <a:off x="3879282" y="5629000"/>
            <a:ext cx="377971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角丸四角形 112">
            <a:extLst>
              <a:ext uri="{FF2B5EF4-FFF2-40B4-BE49-F238E27FC236}">
                <a16:creationId xmlns:a16="http://schemas.microsoft.com/office/drawing/2014/main" id="{0DF17341-6208-4FD6-9678-741728F1CBEA}"/>
              </a:ext>
            </a:extLst>
          </p:cNvPr>
          <p:cNvSpPr/>
          <p:nvPr/>
        </p:nvSpPr>
        <p:spPr>
          <a:xfrm>
            <a:off x="7551001" y="5473114"/>
            <a:ext cx="2984885" cy="460959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spread pollination technology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Implementation &amp; dissemination of major fruit trees in advanced management bodies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32DB7D4A-F0D6-42F2-BD84-CA392AD7F742}"/>
              </a:ext>
            </a:extLst>
          </p:cNvPr>
          <p:cNvSpPr txBox="1"/>
          <p:nvPr/>
        </p:nvSpPr>
        <p:spPr>
          <a:xfrm>
            <a:off x="1755000" y="4607731"/>
            <a:ext cx="750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【Seeding】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2" name="角丸四角形 109">
            <a:extLst>
              <a:ext uri="{FF2B5EF4-FFF2-40B4-BE49-F238E27FC236}">
                <a16:creationId xmlns:a16="http://schemas.microsoft.com/office/drawing/2014/main" id="{4E5983EF-ADE4-4DC5-81E1-9E1DCCE3EBE8}"/>
              </a:ext>
            </a:extLst>
          </p:cNvPr>
          <p:cNvSpPr/>
          <p:nvPr/>
        </p:nvSpPr>
        <p:spPr>
          <a:xfrm>
            <a:off x="1827000" y="4773571"/>
            <a:ext cx="2162042" cy="39866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Creation of sowing tech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Establishment &amp; verification of uniform spraying technology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73" name="直線矢印コネクタ 172">
            <a:extLst>
              <a:ext uri="{FF2B5EF4-FFF2-40B4-BE49-F238E27FC236}">
                <a16:creationId xmlns:a16="http://schemas.microsoft.com/office/drawing/2014/main" id="{6E5CEEEF-377E-4B7D-85D5-65B5A495AA17}"/>
              </a:ext>
            </a:extLst>
          </p:cNvPr>
          <p:cNvCxnSpPr>
            <a:cxnSpLocks/>
          </p:cNvCxnSpPr>
          <p:nvPr/>
        </p:nvCxnSpPr>
        <p:spPr>
          <a:xfrm>
            <a:off x="7046999" y="4937320"/>
            <a:ext cx="3636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角丸四角形 112">
            <a:extLst>
              <a:ext uri="{FF2B5EF4-FFF2-40B4-BE49-F238E27FC236}">
                <a16:creationId xmlns:a16="http://schemas.microsoft.com/office/drawing/2014/main" id="{85E1829D-344D-4DD3-A51A-95BE9D02613F}"/>
              </a:ext>
            </a:extLst>
          </p:cNvPr>
          <p:cNvSpPr/>
          <p:nvPr/>
        </p:nvSpPr>
        <p:spPr>
          <a:xfrm>
            <a:off x="4671001" y="4779190"/>
            <a:ext cx="2984885" cy="43480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disseminate seeding tech</a:t>
            </a:r>
          </a:p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Implementation/dissemination of paddy production to advanced management bodies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75" name="直線矢印コネクタ 174">
            <a:extLst>
              <a:ext uri="{FF2B5EF4-FFF2-40B4-BE49-F238E27FC236}">
                <a16:creationId xmlns:a16="http://schemas.microsoft.com/office/drawing/2014/main" id="{9604A157-C466-4A58-9859-56E3F0D187B7}"/>
              </a:ext>
            </a:extLst>
          </p:cNvPr>
          <p:cNvCxnSpPr>
            <a:cxnSpLocks/>
          </p:cNvCxnSpPr>
          <p:nvPr/>
        </p:nvCxnSpPr>
        <p:spPr>
          <a:xfrm>
            <a:off x="3663000" y="4937320"/>
            <a:ext cx="1080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/>
          <p:cNvSpPr/>
          <p:nvPr/>
        </p:nvSpPr>
        <p:spPr>
          <a:xfrm>
            <a:off x="8040741" y="3626410"/>
            <a:ext cx="2587608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Expansion of pesticide application area to 1 million hectares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角丸四角形 111">
            <a:extLst>
              <a:ext uri="{FF2B5EF4-FFF2-40B4-BE49-F238E27FC236}">
                <a16:creationId xmlns:a16="http://schemas.microsoft.com/office/drawing/2014/main" id="{A16E96D1-1A2D-4AF5-B3C2-BB77C0A1455C}"/>
              </a:ext>
            </a:extLst>
          </p:cNvPr>
          <p:cNvSpPr/>
          <p:nvPr/>
        </p:nvSpPr>
        <p:spPr>
          <a:xfrm>
            <a:off x="4674783" y="6387272"/>
            <a:ext cx="2542158" cy="234874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EED080EC-2112-42A7-8315-842F6966F189}"/>
              </a:ext>
            </a:extLst>
          </p:cNvPr>
          <p:cNvSpPr/>
          <p:nvPr/>
        </p:nvSpPr>
        <p:spPr>
          <a:xfrm>
            <a:off x="7565422" y="731709"/>
            <a:ext cx="2993701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Widely confirm the growth status of crops in each farmland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954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タイトル 1">
            <a:extLst>
              <a:ext uri="{FF2B5EF4-FFF2-40B4-BE49-F238E27FC236}">
                <a16:creationId xmlns:a16="http://schemas.microsoft.com/office/drawing/2014/main" id="{883AF949-AB5F-4119-BD8E-76A06D7AC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94" y="209287"/>
            <a:ext cx="4043986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sysClr val="windowText" lastClr="000000"/>
                </a:solidFill>
              </a:rPr>
              <a:t>JUIDA’s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Activities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58676B11-5606-440F-BCC7-1BA28837A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48" y="4314308"/>
            <a:ext cx="2746716" cy="2746716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0F5D060-960B-4CA6-B19B-AFE424D6DA02}"/>
              </a:ext>
            </a:extLst>
          </p:cNvPr>
          <p:cNvSpPr txBox="1"/>
          <p:nvPr/>
        </p:nvSpPr>
        <p:spPr>
          <a:xfrm>
            <a:off x="1303098" y="1478203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①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565156E-5B65-4883-9275-DDB497C40572}"/>
              </a:ext>
            </a:extLst>
          </p:cNvPr>
          <p:cNvSpPr txBox="1"/>
          <p:nvPr/>
        </p:nvSpPr>
        <p:spPr>
          <a:xfrm>
            <a:off x="3584094" y="1478498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②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7956FB1-EE32-44AE-B5A6-9B422B198240}"/>
              </a:ext>
            </a:extLst>
          </p:cNvPr>
          <p:cNvSpPr txBox="1"/>
          <p:nvPr/>
        </p:nvSpPr>
        <p:spPr>
          <a:xfrm>
            <a:off x="5913369" y="1483404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③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A044ACE-F0D3-4CF8-81CD-93C4079AC54F}"/>
              </a:ext>
            </a:extLst>
          </p:cNvPr>
          <p:cNvSpPr txBox="1"/>
          <p:nvPr/>
        </p:nvSpPr>
        <p:spPr>
          <a:xfrm>
            <a:off x="8035112" y="1478203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④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74AEB47-BB10-4B35-94D8-65A28F6C7AA0}"/>
              </a:ext>
            </a:extLst>
          </p:cNvPr>
          <p:cNvSpPr txBox="1"/>
          <p:nvPr/>
        </p:nvSpPr>
        <p:spPr>
          <a:xfrm>
            <a:off x="1307686" y="3813709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⑤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7B5308E-A971-4C48-BCF7-BC25A10A8E37}"/>
              </a:ext>
            </a:extLst>
          </p:cNvPr>
          <p:cNvSpPr txBox="1"/>
          <p:nvPr/>
        </p:nvSpPr>
        <p:spPr>
          <a:xfrm>
            <a:off x="3582665" y="3813709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⑥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D9D1C3-739C-46A6-AB9B-397A468244BE}"/>
              </a:ext>
            </a:extLst>
          </p:cNvPr>
          <p:cNvSpPr txBox="1"/>
          <p:nvPr/>
        </p:nvSpPr>
        <p:spPr>
          <a:xfrm>
            <a:off x="5912624" y="3812810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⑦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C9B545D-99CF-4B2B-9208-97281636F526}"/>
              </a:ext>
            </a:extLst>
          </p:cNvPr>
          <p:cNvSpPr txBox="1"/>
          <p:nvPr/>
        </p:nvSpPr>
        <p:spPr>
          <a:xfrm>
            <a:off x="8086135" y="3812810"/>
            <a:ext cx="167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9600" b="1" dirty="0">
                <a:solidFill>
                  <a:srgbClr val="76B6F2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⑧</a:t>
            </a: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DC66E28A-D2A9-4A9C-B0E8-ABFC1D70BFCB}"/>
              </a:ext>
            </a:extLst>
          </p:cNvPr>
          <p:cNvGrpSpPr/>
          <p:nvPr/>
        </p:nvGrpSpPr>
        <p:grpSpPr>
          <a:xfrm>
            <a:off x="1150492" y="844108"/>
            <a:ext cx="9892604" cy="4649420"/>
            <a:chOff x="218448" y="810692"/>
            <a:chExt cx="8730600" cy="4103290"/>
          </a:xfrm>
        </p:grpSpPr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9CF9E62D-000B-40DE-98E4-23C3F692B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421" y="1065777"/>
              <a:ext cx="1322031" cy="1322031"/>
            </a:xfrm>
            <a:prstGeom prst="rect">
              <a:avLst/>
            </a:prstGeom>
          </p:spPr>
        </p:pic>
        <p:pic>
          <p:nvPicPr>
            <p:cNvPr id="45" name="図 44" descr="物体 が含まれている画像&#10;&#10;自動的に生成された説明">
              <a:extLst>
                <a:ext uri="{FF2B5EF4-FFF2-40B4-BE49-F238E27FC236}">
                  <a16:creationId xmlns:a16="http://schemas.microsoft.com/office/drawing/2014/main" id="{7F9A39DA-E3EC-4492-B45B-AA8AC698B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888" y="810692"/>
              <a:ext cx="1522723" cy="1522723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7D781EA-4ABF-4498-82D0-D0F03966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687" y="1063496"/>
              <a:ext cx="1070004" cy="1070004"/>
            </a:xfrm>
            <a:prstGeom prst="rect">
              <a:avLst/>
            </a:prstGeom>
          </p:spPr>
        </p:pic>
        <p:pic>
          <p:nvPicPr>
            <p:cNvPr id="47" name="図 46" descr="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B0E8176C-013E-43B8-96E5-BAB1140F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923" y="997938"/>
              <a:ext cx="1335477" cy="1335477"/>
            </a:xfrm>
            <a:prstGeom prst="rect">
              <a:avLst/>
            </a:prstGeom>
          </p:spPr>
        </p:pic>
        <p:sp>
          <p:nvSpPr>
            <p:cNvPr id="48" name="タイトル 1">
              <a:extLst>
                <a:ext uri="{FF2B5EF4-FFF2-40B4-BE49-F238E27FC236}">
                  <a16:creationId xmlns:a16="http://schemas.microsoft.com/office/drawing/2014/main" id="{5A0ACB56-3C49-410F-A046-2A4B4B6A8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448" y="2186356"/>
              <a:ext cx="2492891" cy="43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UAS Safety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Guideline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タイトル 1">
              <a:extLst>
                <a:ext uri="{FF2B5EF4-FFF2-40B4-BE49-F238E27FC236}">
                  <a16:creationId xmlns:a16="http://schemas.microsoft.com/office/drawing/2014/main" id="{3011EC57-2117-4EB2-81A8-8F509BD5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5312" y="2168882"/>
              <a:ext cx="2492891" cy="43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R&amp;D Support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タイトル 1">
              <a:extLst>
                <a:ext uri="{FF2B5EF4-FFF2-40B4-BE49-F238E27FC236}">
                  <a16:creationId xmlns:a16="http://schemas.microsoft.com/office/drawing/2014/main" id="{75D8101E-E599-450B-A825-0B3C4B12D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203" y="2185862"/>
              <a:ext cx="2764919" cy="43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Training &amp;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Certification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タイトル 1">
              <a:extLst>
                <a:ext uri="{FF2B5EF4-FFF2-40B4-BE49-F238E27FC236}">
                  <a16:creationId xmlns:a16="http://schemas.microsoft.com/office/drawing/2014/main" id="{432FF397-468E-419B-AAF0-EA0CC869E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3977" y="2057665"/>
              <a:ext cx="2568047" cy="65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Commission on Research Work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4BD78B17-2420-4FE7-AF9C-506EB4A1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087" y="3037926"/>
              <a:ext cx="1377039" cy="1377039"/>
            </a:xfrm>
            <a:prstGeom prst="rect">
              <a:avLst/>
            </a:prstGeom>
          </p:spPr>
        </p:pic>
        <p:pic>
          <p:nvPicPr>
            <p:cNvPr id="53" name="図 52" descr="風向計 が含まれている画像&#10;&#10;自動的に生成された説明">
              <a:extLst>
                <a:ext uri="{FF2B5EF4-FFF2-40B4-BE49-F238E27FC236}">
                  <a16:creationId xmlns:a16="http://schemas.microsoft.com/office/drawing/2014/main" id="{F3C2F87B-51B4-4073-881C-6357ADA75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597" y="3037926"/>
              <a:ext cx="1377040" cy="1377040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DA1AA3C4-DC11-445A-96E5-10B381A76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5710" y="2790888"/>
              <a:ext cx="1682816" cy="1682816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2C1FF893-4D35-48E3-A12B-A5ADE2DB5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36" y="2940479"/>
              <a:ext cx="1503134" cy="1503134"/>
            </a:xfrm>
            <a:prstGeom prst="rect">
              <a:avLst/>
            </a:prstGeom>
          </p:spPr>
        </p:pic>
        <p:sp>
          <p:nvSpPr>
            <p:cNvPr id="56" name="タイトル 1">
              <a:extLst>
                <a:ext uri="{FF2B5EF4-FFF2-40B4-BE49-F238E27FC236}">
                  <a16:creationId xmlns:a16="http://schemas.microsoft.com/office/drawing/2014/main" id="{D41DAC9A-B8AF-499F-8A41-23A145F1C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128" y="4255501"/>
              <a:ext cx="2568047" cy="65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Seminar &amp;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Events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タイトル 1">
              <a:extLst>
                <a:ext uri="{FF2B5EF4-FFF2-40B4-BE49-F238E27FC236}">
                  <a16:creationId xmlns:a16="http://schemas.microsoft.com/office/drawing/2014/main" id="{74B5DAA7-07E4-4C98-8647-477069BD7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370" y="4256018"/>
              <a:ext cx="2568047" cy="65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Test Airfields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タイトル 1">
              <a:extLst>
                <a:ext uri="{FF2B5EF4-FFF2-40B4-BE49-F238E27FC236}">
                  <a16:creationId xmlns:a16="http://schemas.microsoft.com/office/drawing/2014/main" id="{7F82DBBA-F2F0-4C15-A5F9-8D755288BC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3485" y="4253606"/>
              <a:ext cx="2568047" cy="65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Support</a:t>
              </a:r>
              <a:r>
                <a:rPr kumimoji="1" lang="zh-TW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kumimoji="1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SME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タイトル 1">
              <a:extLst>
                <a:ext uri="{FF2B5EF4-FFF2-40B4-BE49-F238E27FC236}">
                  <a16:creationId xmlns:a16="http://schemas.microsoft.com/office/drawing/2014/main" id="{4AAF7E3E-7C73-4321-8CEE-E81755C10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1001" y="4256137"/>
              <a:ext cx="2568047" cy="65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2400" b="1" kern="1200">
                  <a:solidFill>
                    <a:schemeClr val="tx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ＭＳ Ｐゴシック" charset="-128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  <a:ea typeface="ＭＳ Ｐゴシック" panose="020B0600070205080204" pitchFamily="50" charset="-128"/>
                  <a:cs typeface="ＭＳ Ｐゴシック" charset="-128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International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Cooperation</a:t>
              </a:r>
              <a:endPara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60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角丸四角形 43"/>
          <p:cNvSpPr/>
          <p:nvPr/>
        </p:nvSpPr>
        <p:spPr>
          <a:xfrm>
            <a:off x="1393802" y="540000"/>
            <a:ext cx="359987" cy="5940000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A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Agriculture, forestry and fisheries</a:t>
            </a:r>
            <a:endParaRPr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角丸四角形 158"/>
          <p:cNvSpPr/>
          <p:nvPr/>
        </p:nvSpPr>
        <p:spPr>
          <a:xfrm>
            <a:off x="1243140" y="90052"/>
            <a:ext cx="3150936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Road map per sector</a:t>
            </a:r>
            <a:r>
              <a:rPr lang="ja-JP" altLang="en-US" sz="1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2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ホームベース 41"/>
          <p:cNvSpPr/>
          <p:nvPr/>
        </p:nvSpPr>
        <p:spPr bwMode="auto">
          <a:xfrm>
            <a:off x="7371000" y="548680"/>
            <a:ext cx="3492000" cy="5940000"/>
          </a:xfrm>
          <a:prstGeom prst="homePlate">
            <a:avLst>
              <a:gd name="adj" fmla="val 6841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2022~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ホームベース 42"/>
          <p:cNvSpPr/>
          <p:nvPr/>
        </p:nvSpPr>
        <p:spPr bwMode="auto">
          <a:xfrm>
            <a:off x="4278422" y="545907"/>
            <a:ext cx="3348000" cy="5940000"/>
          </a:xfrm>
          <a:prstGeom prst="homePlate">
            <a:avLst>
              <a:gd name="adj" fmla="val 7714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kumimoji="0" lang="ja-JP" altLang="en-US" sz="1050" b="1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ホームベース 44"/>
          <p:cNvSpPr/>
          <p:nvPr/>
        </p:nvSpPr>
        <p:spPr bwMode="auto">
          <a:xfrm>
            <a:off x="1753788" y="540000"/>
            <a:ext cx="2880000" cy="5940000"/>
          </a:xfrm>
          <a:prstGeom prst="homePlate">
            <a:avLst>
              <a:gd name="adj" fmla="val 8411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E74C3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角丸四角形 142">
            <a:extLst>
              <a:ext uri="{FF2B5EF4-FFF2-40B4-BE49-F238E27FC236}">
                <a16:creationId xmlns:a16="http://schemas.microsoft.com/office/drawing/2014/main" id="{CB32B7DE-DCA9-4CAA-B62B-8141763DB431}"/>
              </a:ext>
            </a:extLst>
          </p:cNvPr>
          <p:cNvSpPr/>
          <p:nvPr/>
        </p:nvSpPr>
        <p:spPr>
          <a:xfrm>
            <a:off x="1827001" y="4950180"/>
            <a:ext cx="2512535" cy="648071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Prevention of damage to fisheries by cormorants</a:t>
            </a:r>
          </a:p>
          <a:p>
            <a:pPr>
              <a:spcBef>
                <a:spcPts val="300"/>
              </a:spcBef>
              <a:buClr>
                <a:srgbClr val="E74C3C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</a:t>
            </a: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cormorant repatriation     technology</a:t>
            </a:r>
          </a:p>
        </p:txBody>
      </p:sp>
      <p:sp>
        <p:nvSpPr>
          <p:cNvPr id="74" name="角丸四角形 143">
            <a:extLst>
              <a:ext uri="{FF2B5EF4-FFF2-40B4-BE49-F238E27FC236}">
                <a16:creationId xmlns:a16="http://schemas.microsoft.com/office/drawing/2014/main" id="{F8AEABD3-9BEA-4B13-9A22-CB9FB48868E0}"/>
              </a:ext>
            </a:extLst>
          </p:cNvPr>
          <p:cNvSpPr/>
          <p:nvPr/>
        </p:nvSpPr>
        <p:spPr>
          <a:xfrm>
            <a:off x="1826998" y="5634499"/>
            <a:ext cx="2626040" cy="755731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 visual survey tech for whales</a:t>
            </a:r>
          </a:p>
          <a:p>
            <a:pPr marL="324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 of stable takeoff &amp; landing tech on </a:t>
            </a:r>
          </a:p>
          <a:p>
            <a:pPr marL="216000">
              <a:buClr>
                <a:srgbClr val="E74C3C"/>
              </a:buClr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survey ship</a:t>
            </a:r>
          </a:p>
          <a:p>
            <a:pPr marL="324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Identification of whales &amp; demo of the </a:t>
            </a:r>
          </a:p>
          <a:p>
            <a:pPr marL="216000">
              <a:buClr>
                <a:srgbClr val="E74C3C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number of individuals included in the herd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角丸四角形 144">
            <a:extLst>
              <a:ext uri="{FF2B5EF4-FFF2-40B4-BE49-F238E27FC236}">
                <a16:creationId xmlns:a16="http://schemas.microsoft.com/office/drawing/2014/main" id="{86DEA03D-A6ED-45C8-AE04-02A787BACE99}"/>
              </a:ext>
            </a:extLst>
          </p:cNvPr>
          <p:cNvSpPr/>
          <p:nvPr/>
        </p:nvSpPr>
        <p:spPr>
          <a:xfrm>
            <a:off x="4624113" y="5676553"/>
            <a:ext cx="3096344" cy="260527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Demonstration of collection of DNA samples </a:t>
            </a:r>
          </a:p>
          <a:p>
            <a:pPr marL="144000">
              <a:buClr>
                <a:srgbClr val="27AE60"/>
              </a:buClr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(fumes and skin specimens)</a:t>
            </a:r>
          </a:p>
        </p:txBody>
      </p:sp>
      <p:sp>
        <p:nvSpPr>
          <p:cNvPr id="77" name="角丸四角形 145">
            <a:extLst>
              <a:ext uri="{FF2B5EF4-FFF2-40B4-BE49-F238E27FC236}">
                <a16:creationId xmlns:a16="http://schemas.microsoft.com/office/drawing/2014/main" id="{1ECAE1E2-DF6D-4DCF-BF9E-B996BF7B75A3}"/>
              </a:ext>
            </a:extLst>
          </p:cNvPr>
          <p:cNvSpPr/>
          <p:nvPr/>
        </p:nvSpPr>
        <p:spPr>
          <a:xfrm>
            <a:off x="4641430" y="5088770"/>
            <a:ext cx="2852549" cy="357764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a manual of reproductive control technology for Great Cormorant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角丸四角形 146">
            <a:extLst>
              <a:ext uri="{FF2B5EF4-FFF2-40B4-BE49-F238E27FC236}">
                <a16:creationId xmlns:a16="http://schemas.microsoft.com/office/drawing/2014/main" id="{D9365F54-C39C-4B95-92F0-6E2ADECD013F}"/>
              </a:ext>
            </a:extLst>
          </p:cNvPr>
          <p:cNvSpPr/>
          <p:nvPr/>
        </p:nvSpPr>
        <p:spPr>
          <a:xfrm>
            <a:off x="7644633" y="5676299"/>
            <a:ext cx="2959143" cy="50236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 visual survey tech for whales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Validate data by comparing the results of a drone </a:t>
            </a:r>
          </a:p>
          <a:p>
            <a:pPr marL="144000">
              <a:buClr>
                <a:srgbClr val="2980B9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survey and the visual survey from the ship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角丸四角形 147">
            <a:extLst>
              <a:ext uri="{FF2B5EF4-FFF2-40B4-BE49-F238E27FC236}">
                <a16:creationId xmlns:a16="http://schemas.microsoft.com/office/drawing/2014/main" id="{2979CD73-BC99-4533-81CE-B07855CD9F67}"/>
              </a:ext>
            </a:extLst>
          </p:cNvPr>
          <p:cNvSpPr/>
          <p:nvPr/>
        </p:nvSpPr>
        <p:spPr>
          <a:xfrm>
            <a:off x="7640993" y="5088770"/>
            <a:ext cx="3118019" cy="61206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Prevention of damage to fisheries by cormorants</a:t>
            </a:r>
          </a:p>
          <a:p>
            <a:pPr>
              <a:spcBef>
                <a:spcPts val="300"/>
              </a:spcBef>
              <a:buClr>
                <a:srgbClr val="2980B9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Dissemination of Cormorant Discharge Technology &amp; Breeding Control Technology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角丸四角形 148">
            <a:extLst>
              <a:ext uri="{FF2B5EF4-FFF2-40B4-BE49-F238E27FC236}">
                <a16:creationId xmlns:a16="http://schemas.microsoft.com/office/drawing/2014/main" id="{AEB4689A-1B1C-4969-9990-6CD16B261346}"/>
              </a:ext>
            </a:extLst>
          </p:cNvPr>
          <p:cNvSpPr/>
          <p:nvPr/>
        </p:nvSpPr>
        <p:spPr>
          <a:xfrm>
            <a:off x="7623001" y="6129873"/>
            <a:ext cx="2798859" cy="284672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252000" indent="-10800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Disseminate survey methods to the field (from 2022)</a:t>
            </a:r>
            <a:r>
              <a:rPr kumimoji="0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58F14F72-6B73-474E-964D-77C6B3016B3B}"/>
              </a:ext>
            </a:extLst>
          </p:cNvPr>
          <p:cNvCxnSpPr>
            <a:cxnSpLocks/>
          </p:cNvCxnSpPr>
          <p:nvPr/>
        </p:nvCxnSpPr>
        <p:spPr>
          <a:xfrm>
            <a:off x="4374596" y="5805264"/>
            <a:ext cx="35952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84C88350-5BED-4385-901E-AEDF957199E3}"/>
              </a:ext>
            </a:extLst>
          </p:cNvPr>
          <p:cNvSpPr txBox="1"/>
          <p:nvPr/>
        </p:nvSpPr>
        <p:spPr>
          <a:xfrm>
            <a:off x="1791001" y="4728991"/>
            <a:ext cx="592645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0" rtlCol="0" anchor="ctr" anchorCtr="0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Fishery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B41A1386-96FD-471E-93DD-79A784A1D919}"/>
              </a:ext>
            </a:extLst>
          </p:cNvPr>
          <p:cNvCxnSpPr>
            <a:cxnSpLocks/>
          </p:cNvCxnSpPr>
          <p:nvPr/>
        </p:nvCxnSpPr>
        <p:spPr>
          <a:xfrm>
            <a:off x="4202915" y="5237321"/>
            <a:ext cx="53486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92C9B20A-393B-439F-9CD8-E1EFE391565C}"/>
              </a:ext>
            </a:extLst>
          </p:cNvPr>
          <p:cNvCxnSpPr>
            <a:cxnSpLocks/>
          </p:cNvCxnSpPr>
          <p:nvPr/>
        </p:nvCxnSpPr>
        <p:spPr>
          <a:xfrm>
            <a:off x="7225878" y="5237321"/>
            <a:ext cx="48996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0D292F00-E63C-4343-A695-DA257EAF7F84}"/>
              </a:ext>
            </a:extLst>
          </p:cNvPr>
          <p:cNvCxnSpPr>
            <a:cxnSpLocks/>
          </p:cNvCxnSpPr>
          <p:nvPr/>
        </p:nvCxnSpPr>
        <p:spPr>
          <a:xfrm>
            <a:off x="7297940" y="5805264"/>
            <a:ext cx="41790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10785788" y="6581002"/>
            <a:ext cx="263213" cy="276999"/>
          </a:xfrm>
        </p:spPr>
        <p:txBody>
          <a:bodyPr wrap="none" anchor="b">
            <a:spAutoFit/>
          </a:bodyPr>
          <a:lstStyle/>
          <a:p>
            <a:pPr>
              <a:defRPr/>
            </a:pPr>
            <a:fld id="{671E46BE-B482-4C23-8D2D-6CAEC5EB56A1}" type="slidenum">
              <a:rPr lang="ja-JP" altLang="en-US"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20</a:t>
            </a:fld>
            <a:endParaRPr lang="ja-JP" altLang="en-US" dirty="0"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F4FAF8-62E3-46E6-9061-AE58567F5CC1}"/>
              </a:ext>
            </a:extLst>
          </p:cNvPr>
          <p:cNvSpPr txBox="1"/>
          <p:nvPr/>
        </p:nvSpPr>
        <p:spPr>
          <a:xfrm>
            <a:off x="1791001" y="2928791"/>
            <a:ext cx="659971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0" rtlCol="0" anchor="ctr" anchorCtr="0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Forestry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角丸四角形 117">
            <a:extLst>
              <a:ext uri="{FF2B5EF4-FFF2-40B4-BE49-F238E27FC236}">
                <a16:creationId xmlns:a16="http://schemas.microsoft.com/office/drawing/2014/main" id="{6E8E328D-6F79-4E30-BD00-1B0E3C622CC1}"/>
              </a:ext>
            </a:extLst>
          </p:cNvPr>
          <p:cNvSpPr/>
          <p:nvPr/>
        </p:nvSpPr>
        <p:spPr>
          <a:xfrm>
            <a:off x="1827001" y="3148481"/>
            <a:ext cx="2907120" cy="281741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Understanding forest damage (hillside collapse, pest damage, weather damage, etc.)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E4C0D6C-F511-49D3-9A75-2B665F8322E6}"/>
              </a:ext>
            </a:extLst>
          </p:cNvPr>
          <p:cNvCxnSpPr>
            <a:cxnSpLocks/>
          </p:cNvCxnSpPr>
          <p:nvPr/>
        </p:nvCxnSpPr>
        <p:spPr>
          <a:xfrm>
            <a:off x="4655840" y="3299080"/>
            <a:ext cx="3060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角丸四角形 119">
            <a:extLst>
              <a:ext uri="{FF2B5EF4-FFF2-40B4-BE49-F238E27FC236}">
                <a16:creationId xmlns:a16="http://schemas.microsoft.com/office/drawing/2014/main" id="{F699A2AC-7FED-4CE7-B022-086A59FF4D1E}"/>
              </a:ext>
            </a:extLst>
          </p:cNvPr>
          <p:cNvSpPr/>
          <p:nvPr/>
        </p:nvSpPr>
        <p:spPr>
          <a:xfrm>
            <a:off x="7738959" y="3693297"/>
            <a:ext cx="2545095" cy="36003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8000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disseminate technology to assess forest resource information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1E619330-4794-40C5-B44B-7E0B60B37366}"/>
              </a:ext>
            </a:extLst>
          </p:cNvPr>
          <p:cNvCxnSpPr>
            <a:cxnSpLocks/>
          </p:cNvCxnSpPr>
          <p:nvPr/>
        </p:nvCxnSpPr>
        <p:spPr>
          <a:xfrm>
            <a:off x="4763840" y="3836086"/>
            <a:ext cx="2952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角丸四角形 108">
            <a:extLst>
              <a:ext uri="{FF2B5EF4-FFF2-40B4-BE49-F238E27FC236}">
                <a16:creationId xmlns:a16="http://schemas.microsoft.com/office/drawing/2014/main" id="{D0989E26-A943-4161-AE6A-C03E9950DC53}"/>
              </a:ext>
            </a:extLst>
          </p:cNvPr>
          <p:cNvSpPr/>
          <p:nvPr/>
        </p:nvSpPr>
        <p:spPr>
          <a:xfrm>
            <a:off x="1828292" y="3478266"/>
            <a:ext cx="5481130" cy="51322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Understanding forest resource information</a:t>
            </a:r>
            <a:endParaRPr kumimoji="0" lang="en-US" altLang="ja-JP" sz="800" strike="sngStrik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 high precision tech to assess forest resource using aerial image &amp; laser sensing (since 2016)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 in the above model area (since 2018)</a:t>
            </a:r>
          </a:p>
        </p:txBody>
      </p:sp>
      <p:sp>
        <p:nvSpPr>
          <p:cNvPr id="38" name="角丸四角形 117">
            <a:extLst>
              <a:ext uri="{FF2B5EF4-FFF2-40B4-BE49-F238E27FC236}">
                <a16:creationId xmlns:a16="http://schemas.microsoft.com/office/drawing/2014/main" id="{F3AC802C-3B04-4776-B07E-81857B922AE5}"/>
              </a:ext>
            </a:extLst>
          </p:cNvPr>
          <p:cNvSpPr/>
          <p:nvPr/>
        </p:nvSpPr>
        <p:spPr>
          <a:xfrm>
            <a:off x="1830372" y="4076174"/>
            <a:ext cx="3200363" cy="42647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Based on the use of remote sensing technology</a:t>
            </a:r>
          </a:p>
          <a:p>
            <a:pPr>
              <a:spcBef>
                <a:spcPts val="300"/>
              </a:spcBef>
              <a:buClr>
                <a:srgbClr val="E74C3C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Examination of design &amp; enforcement management methods for afforestation projects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角丸四角形 118">
            <a:extLst>
              <a:ext uri="{FF2B5EF4-FFF2-40B4-BE49-F238E27FC236}">
                <a16:creationId xmlns:a16="http://schemas.microsoft.com/office/drawing/2014/main" id="{7702E7FA-8AD3-4F87-9BB4-51D2E2011846}"/>
              </a:ext>
            </a:extLst>
          </p:cNvPr>
          <p:cNvSpPr/>
          <p:nvPr/>
        </p:nvSpPr>
        <p:spPr>
          <a:xfrm>
            <a:off x="4671001" y="3979783"/>
            <a:ext cx="2884307" cy="36972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Based on the use of remote sensing technology</a:t>
            </a:r>
          </a:p>
          <a:p>
            <a:pPr>
              <a:spcBef>
                <a:spcPts val="300"/>
              </a:spcBef>
              <a:buClr>
                <a:srgbClr val="27AE60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Dissemination of design and enforcement management methods for afforestation projects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BD1D8DDB-8DCB-4554-9E1A-4FC0933DD5AF}"/>
              </a:ext>
            </a:extLst>
          </p:cNvPr>
          <p:cNvCxnSpPr>
            <a:cxnSpLocks/>
          </p:cNvCxnSpPr>
          <p:nvPr/>
        </p:nvCxnSpPr>
        <p:spPr>
          <a:xfrm>
            <a:off x="7470858" y="4173802"/>
            <a:ext cx="323255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角丸四角形 118">
            <a:extLst>
              <a:ext uri="{FF2B5EF4-FFF2-40B4-BE49-F238E27FC236}">
                <a16:creationId xmlns:a16="http://schemas.microsoft.com/office/drawing/2014/main" id="{48CE0455-EC62-4249-A99C-E6587D5DF369}"/>
              </a:ext>
            </a:extLst>
          </p:cNvPr>
          <p:cNvSpPr/>
          <p:nvPr/>
        </p:nvSpPr>
        <p:spPr>
          <a:xfrm>
            <a:off x="4671001" y="4415469"/>
            <a:ext cx="2884307" cy="297110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Demonstration of utilization technology for transportation of seeds and sowing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639A304-719E-462E-8333-6908B36E4EFB}"/>
              </a:ext>
            </a:extLst>
          </p:cNvPr>
          <p:cNvCxnSpPr>
            <a:cxnSpLocks/>
          </p:cNvCxnSpPr>
          <p:nvPr/>
        </p:nvCxnSpPr>
        <p:spPr>
          <a:xfrm>
            <a:off x="7470858" y="4564024"/>
            <a:ext cx="323255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FF9F1E05-C6C0-47B1-911B-E53C79D524B3}"/>
              </a:ext>
            </a:extLst>
          </p:cNvPr>
          <p:cNvCxnSpPr>
            <a:cxnSpLocks/>
          </p:cNvCxnSpPr>
          <p:nvPr/>
        </p:nvCxnSpPr>
        <p:spPr>
          <a:xfrm>
            <a:off x="4523042" y="4149156"/>
            <a:ext cx="211079" cy="36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角丸四角形 112">
            <a:extLst>
              <a:ext uri="{FF2B5EF4-FFF2-40B4-BE49-F238E27FC236}">
                <a16:creationId xmlns:a16="http://schemas.microsoft.com/office/drawing/2014/main" id="{ADDFF7CC-7795-49AE-BD72-D7945AD8BB22}"/>
              </a:ext>
            </a:extLst>
          </p:cNvPr>
          <p:cNvSpPr/>
          <p:nvPr/>
        </p:nvSpPr>
        <p:spPr>
          <a:xfrm>
            <a:off x="7570063" y="986013"/>
            <a:ext cx="2512260" cy="43480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769181" y="3102486"/>
            <a:ext cx="3023519" cy="338554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Clr>
                <a:srgbClr val="2980B9"/>
              </a:buClr>
            </a:pPr>
            <a:r>
              <a:rPr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 of drones by all prefectures and forest management offices to understand forest damage by 2022</a:t>
            </a:r>
            <a:endParaRPr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791001" y="1200599"/>
            <a:ext cx="825079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72000" tIns="36000" rIns="72000" bIns="0" rtlCol="0" anchor="ctr" anchorCtr="0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Agriculture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3" name="角丸四角形 48">
            <a:extLst>
              <a:ext uri="{FF2B5EF4-FFF2-40B4-BE49-F238E27FC236}">
                <a16:creationId xmlns:a16="http://schemas.microsoft.com/office/drawing/2014/main" id="{66A9388E-9BC1-434D-9C65-0347ECC9D4FE}"/>
              </a:ext>
            </a:extLst>
          </p:cNvPr>
          <p:cNvSpPr/>
          <p:nvPr/>
        </p:nvSpPr>
        <p:spPr>
          <a:xfrm>
            <a:off x="4671000" y="1717200"/>
            <a:ext cx="2738941" cy="61206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Creation of a method to assess the actual habitat of birds &amp; other beasts</a:t>
            </a:r>
          </a:p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 &amp; disseminate habitat status monitoring system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角丸四角形 49">
            <a:extLst>
              <a:ext uri="{FF2B5EF4-FFF2-40B4-BE49-F238E27FC236}">
                <a16:creationId xmlns:a16="http://schemas.microsoft.com/office/drawing/2014/main" id="{3C21F5CD-8A8B-48A3-A5DD-E19023DC045C}"/>
              </a:ext>
            </a:extLst>
          </p:cNvPr>
          <p:cNvSpPr/>
          <p:nvPr/>
        </p:nvSpPr>
        <p:spPr>
          <a:xfrm>
            <a:off x="1827001" y="1717593"/>
            <a:ext cx="2592289" cy="398668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Creation of a method to assess the actual habitat of birds &amp; other beasts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Manual for habitat assessment methods for deer…</a:t>
            </a: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814BDC85-CE87-41FF-A75E-8EDB3D009F75}"/>
              </a:ext>
            </a:extLst>
          </p:cNvPr>
          <p:cNvCxnSpPr>
            <a:cxnSpLocks/>
          </p:cNvCxnSpPr>
          <p:nvPr/>
        </p:nvCxnSpPr>
        <p:spPr>
          <a:xfrm>
            <a:off x="4446090" y="2492896"/>
            <a:ext cx="28803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5805465-B70C-494D-8B26-52A08B4CA54A}"/>
              </a:ext>
            </a:extLst>
          </p:cNvPr>
          <p:cNvCxnSpPr>
            <a:cxnSpLocks/>
          </p:cNvCxnSpPr>
          <p:nvPr/>
        </p:nvCxnSpPr>
        <p:spPr>
          <a:xfrm>
            <a:off x="7175478" y="2492896"/>
            <a:ext cx="48996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16E75BFE-8D51-4592-803C-5A79E834CA20}"/>
              </a:ext>
            </a:extLst>
          </p:cNvPr>
          <p:cNvCxnSpPr>
            <a:cxnSpLocks/>
          </p:cNvCxnSpPr>
          <p:nvPr/>
        </p:nvCxnSpPr>
        <p:spPr>
          <a:xfrm flipV="1">
            <a:off x="7225878" y="1878904"/>
            <a:ext cx="3478635" cy="6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13A509CA-060D-460A-885E-1BDE26E2E489}"/>
              </a:ext>
            </a:extLst>
          </p:cNvPr>
          <p:cNvCxnSpPr>
            <a:cxnSpLocks/>
          </p:cNvCxnSpPr>
          <p:nvPr/>
        </p:nvCxnSpPr>
        <p:spPr>
          <a:xfrm>
            <a:off x="4308305" y="1879564"/>
            <a:ext cx="42947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角丸四角形 108">
            <a:extLst>
              <a:ext uri="{FF2B5EF4-FFF2-40B4-BE49-F238E27FC236}">
                <a16:creationId xmlns:a16="http://schemas.microsoft.com/office/drawing/2014/main" id="{30A93A84-803D-4058-AB8A-5CB7DBC36B91}"/>
              </a:ext>
            </a:extLst>
          </p:cNvPr>
          <p:cNvSpPr/>
          <p:nvPr/>
        </p:nvSpPr>
        <p:spPr>
          <a:xfrm>
            <a:off x="1823318" y="2314747"/>
            <a:ext cx="2910802" cy="42078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Automation of traps to capture wildlife</a:t>
            </a:r>
          </a:p>
          <a:p>
            <a:pPr marL="252000" indent="-108000">
              <a:buClr>
                <a:srgbClr val="E74C3C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Development of automated bait dropping technology in and around the box trap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角丸四角形 112">
            <a:extLst>
              <a:ext uri="{FF2B5EF4-FFF2-40B4-BE49-F238E27FC236}">
                <a16:creationId xmlns:a16="http://schemas.microsoft.com/office/drawing/2014/main" id="{0369C317-720C-46F2-BB6F-8B8DAF30CAEB}"/>
              </a:ext>
            </a:extLst>
          </p:cNvPr>
          <p:cNvSpPr/>
          <p:nvPr/>
        </p:nvSpPr>
        <p:spPr>
          <a:xfrm>
            <a:off x="7590987" y="2343743"/>
            <a:ext cx="2897501" cy="43480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Automation of traps to capture wildlife</a:t>
            </a:r>
          </a:p>
          <a:p>
            <a:pPr marL="252000" indent="-108000">
              <a:buClr>
                <a:srgbClr val="2980B9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Implementation and spread of automated bait dropping technology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D60C245D-D623-43E9-AF3A-D3742DC54792}"/>
              </a:ext>
            </a:extLst>
          </p:cNvPr>
          <p:cNvSpPr txBox="1"/>
          <p:nvPr/>
        </p:nvSpPr>
        <p:spPr>
          <a:xfrm>
            <a:off x="1755000" y="1478641"/>
            <a:ext cx="24705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【Damage prevention to birds &amp; animals】</a:t>
            </a:r>
            <a:endParaRPr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角丸四角形 48">
            <a:extLst>
              <a:ext uri="{FF2B5EF4-FFF2-40B4-BE49-F238E27FC236}">
                <a16:creationId xmlns:a16="http://schemas.microsoft.com/office/drawing/2014/main" id="{14A05774-A36C-4BD0-985A-E37456ADA344}"/>
              </a:ext>
            </a:extLst>
          </p:cNvPr>
          <p:cNvSpPr/>
          <p:nvPr/>
        </p:nvSpPr>
        <p:spPr>
          <a:xfrm>
            <a:off x="4669831" y="2332824"/>
            <a:ext cx="2436752" cy="472489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Automation of traps to capture wildlife</a:t>
            </a:r>
          </a:p>
          <a:p>
            <a:pPr marL="252000" indent="-108000">
              <a:buClr>
                <a:srgbClr val="27AE60"/>
              </a:buClr>
              <a:buFont typeface="Wingdings" panose="05000000000000000000" pitchFamily="2" charset="2"/>
              <a:buChar char="ü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Demonstration test of automated food dropping technology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874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ホームベース 71"/>
          <p:cNvSpPr/>
          <p:nvPr/>
        </p:nvSpPr>
        <p:spPr bwMode="auto">
          <a:xfrm>
            <a:off x="7371000" y="540001"/>
            <a:ext cx="3492000" cy="2628577"/>
          </a:xfrm>
          <a:prstGeom prst="homePlate">
            <a:avLst>
              <a:gd name="adj" fmla="val 9270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2022~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0" name="ホームベース 69"/>
          <p:cNvSpPr/>
          <p:nvPr/>
        </p:nvSpPr>
        <p:spPr bwMode="auto">
          <a:xfrm>
            <a:off x="4275000" y="540001"/>
            <a:ext cx="3348000" cy="2628577"/>
          </a:xfrm>
          <a:prstGeom prst="homePlate">
            <a:avLst>
              <a:gd name="adj" fmla="val 9552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kumimoji="0" lang="ja-JP" altLang="en-US" sz="1050" b="1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en-US" altLang="ja-JP" sz="1050" b="1" dirty="0">
                <a:solidFill>
                  <a:srgbClr val="27AE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角丸四角形 82"/>
          <p:cNvSpPr/>
          <p:nvPr/>
        </p:nvSpPr>
        <p:spPr>
          <a:xfrm>
            <a:off x="1393802" y="540001"/>
            <a:ext cx="360000" cy="2628577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A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Infrastructure maintenance</a:t>
            </a:r>
            <a:endParaRPr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ホームベース 57"/>
          <p:cNvSpPr/>
          <p:nvPr/>
        </p:nvSpPr>
        <p:spPr bwMode="auto">
          <a:xfrm>
            <a:off x="1755000" y="540001"/>
            <a:ext cx="2880000" cy="2628577"/>
          </a:xfrm>
          <a:prstGeom prst="homePlate">
            <a:avLst>
              <a:gd name="adj" fmla="val 9209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r>
              <a:rPr kumimoji="0" lang="ja-JP" altLang="en-US" sz="105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1050" b="1" dirty="0">
                <a:solidFill>
                  <a:srgbClr val="E74C3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9" name="角丸四角形 158"/>
          <p:cNvSpPr/>
          <p:nvPr/>
        </p:nvSpPr>
        <p:spPr>
          <a:xfrm>
            <a:off x="1243140" y="90052"/>
            <a:ext cx="3150936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Road map per sector</a:t>
            </a:r>
          </a:p>
        </p:txBody>
      </p:sp>
      <p:sp>
        <p:nvSpPr>
          <p:cNvPr id="104" name="ホームベース 103"/>
          <p:cNvSpPr/>
          <p:nvPr/>
        </p:nvSpPr>
        <p:spPr bwMode="auto">
          <a:xfrm>
            <a:off x="7371000" y="5130784"/>
            <a:ext cx="3492000" cy="1440000"/>
          </a:xfrm>
          <a:prstGeom prst="homePlate">
            <a:avLst>
              <a:gd name="adj" fmla="val 16776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5" name="ホームベース 104"/>
          <p:cNvSpPr/>
          <p:nvPr/>
        </p:nvSpPr>
        <p:spPr bwMode="auto">
          <a:xfrm>
            <a:off x="4275000" y="5130784"/>
            <a:ext cx="3348000" cy="1440000"/>
          </a:xfrm>
          <a:prstGeom prst="homePlate">
            <a:avLst>
              <a:gd name="adj" fmla="val 16849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9" name="角丸四角形 108"/>
          <p:cNvSpPr/>
          <p:nvPr/>
        </p:nvSpPr>
        <p:spPr>
          <a:xfrm>
            <a:off x="1395000" y="5130784"/>
            <a:ext cx="360000" cy="1440000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Security</a:t>
            </a:r>
            <a:endParaRPr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0" name="ホームベース 109"/>
          <p:cNvSpPr/>
          <p:nvPr/>
        </p:nvSpPr>
        <p:spPr bwMode="auto">
          <a:xfrm>
            <a:off x="1755000" y="5130784"/>
            <a:ext cx="2880000" cy="1440000"/>
          </a:xfrm>
          <a:prstGeom prst="homePlate">
            <a:avLst>
              <a:gd name="adj" fmla="val 16894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1" name="角丸四角形 110"/>
          <p:cNvSpPr/>
          <p:nvPr/>
        </p:nvSpPr>
        <p:spPr>
          <a:xfrm>
            <a:off x="1827000" y="5660957"/>
            <a:ext cx="4943982" cy="914084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Performance evaluation in RTF, safety certification of aircraft &amp; equipment by private sector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Promotion of various verification tests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Advanced real-time image collaboration</a:t>
            </a:r>
          </a:p>
          <a:p>
            <a:pPr>
              <a:spcBef>
                <a:spcPts val="300"/>
              </a:spcBef>
              <a:buClr>
                <a:srgbClr val="E74C3C"/>
              </a:buClr>
            </a:pPr>
            <a:endParaRPr kumimoji="0" lang="en-CA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Dissemination of utilization status in security operations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2" name="直線矢印コネクタ 121"/>
          <p:cNvCxnSpPr>
            <a:cxnSpLocks/>
          </p:cNvCxnSpPr>
          <p:nvPr/>
        </p:nvCxnSpPr>
        <p:spPr>
          <a:xfrm>
            <a:off x="4059000" y="5994808"/>
            <a:ext cx="364928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126"/>
          <p:cNvCxnSpPr>
            <a:cxnSpLocks/>
          </p:cNvCxnSpPr>
          <p:nvPr/>
        </p:nvCxnSpPr>
        <p:spPr>
          <a:xfrm>
            <a:off x="6816080" y="5814808"/>
            <a:ext cx="8922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1791001" y="884049"/>
            <a:ext cx="290677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BVLOS inspection of vast structures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1827001" y="1190921"/>
            <a:ext cx="3915489" cy="1558053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Create &amp; use highly accurate data detection &amp; recording system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Create &amp; use remote position tech under disturbances like wind/rain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Create &amp; use automatic safety control technology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Improve drone pilot skills and secure human resources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Verification of short-distance patrols and inspections within mountains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Short distance patrol in urban areas </a:t>
            </a:r>
            <a:r>
              <a:rPr kumimoji="0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</a:p>
          <a:p>
            <a:pPr>
              <a:lnSpc>
                <a:spcPts val="800"/>
              </a:lnSpc>
              <a:spcBef>
                <a:spcPts val="300"/>
              </a:spcBef>
              <a:buClr>
                <a:srgbClr val="E74C3C"/>
              </a:buClr>
            </a:pPr>
            <a:r>
              <a:rPr kumimoji="0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Examination of inspection method</a:t>
            </a:r>
            <a:endParaRPr kumimoji="0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Demonstration and evaluation of infrastructure</a:t>
            </a:r>
          </a:p>
          <a:p>
            <a:pPr>
              <a:spcBef>
                <a:spcPts val="300"/>
              </a:spcBef>
              <a:buClr>
                <a:srgbClr val="E74C3C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inspections using drones, etc.</a:t>
            </a:r>
            <a:endParaRPr kumimoji="0" lang="en-US" altLang="ja-JP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6" name="直線矢印コネクタ 55"/>
          <p:cNvCxnSpPr>
            <a:cxnSpLocks/>
          </p:cNvCxnSpPr>
          <p:nvPr/>
        </p:nvCxnSpPr>
        <p:spPr>
          <a:xfrm>
            <a:off x="5638280" y="1345620"/>
            <a:ext cx="4864720" cy="910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>
            <a:cxnSpLocks/>
          </p:cNvCxnSpPr>
          <p:nvPr/>
        </p:nvCxnSpPr>
        <p:spPr>
          <a:xfrm>
            <a:off x="5638280" y="1530286"/>
            <a:ext cx="4864720" cy="44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>
            <a:cxnSpLocks/>
          </p:cNvCxnSpPr>
          <p:nvPr/>
        </p:nvCxnSpPr>
        <p:spPr>
          <a:xfrm>
            <a:off x="4697772" y="1714720"/>
            <a:ext cx="580522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>
            <a:cxnSpLocks/>
          </p:cNvCxnSpPr>
          <p:nvPr/>
        </p:nvCxnSpPr>
        <p:spPr>
          <a:xfrm>
            <a:off x="4922720" y="1854288"/>
            <a:ext cx="5580281" cy="2243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1791000" y="5289668"/>
            <a:ext cx="299684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CA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Intrusion monitoring and patrol monitoring on site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752577" y="5163481"/>
            <a:ext cx="26346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CA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Intrusion monitoring and patrol monitoring of wide areas and manned areas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9" name="ホームベース 88"/>
          <p:cNvSpPr/>
          <p:nvPr/>
        </p:nvSpPr>
        <p:spPr bwMode="auto">
          <a:xfrm>
            <a:off x="7370999" y="3313744"/>
            <a:ext cx="3492000" cy="1674405"/>
          </a:xfrm>
          <a:prstGeom prst="homePlate">
            <a:avLst>
              <a:gd name="adj" fmla="val 14732"/>
            </a:avLst>
          </a:prstGeom>
          <a:solidFill>
            <a:srgbClr val="CCEAF6"/>
          </a:solidFill>
          <a:ln w="19050">
            <a:solidFill>
              <a:srgbClr val="2980B9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0" name="ホームベース 89"/>
          <p:cNvSpPr/>
          <p:nvPr/>
        </p:nvSpPr>
        <p:spPr bwMode="auto">
          <a:xfrm>
            <a:off x="4275000" y="3313744"/>
            <a:ext cx="3348000" cy="1674405"/>
          </a:xfrm>
          <a:prstGeom prst="homePlate">
            <a:avLst>
              <a:gd name="adj" fmla="val 14968"/>
            </a:avLst>
          </a:prstGeom>
          <a:solidFill>
            <a:srgbClr val="D4EFDF"/>
          </a:solidFill>
          <a:ln w="19050">
            <a:solidFill>
              <a:srgbClr val="27AE60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角丸四角形 90"/>
          <p:cNvSpPr/>
          <p:nvPr/>
        </p:nvSpPr>
        <p:spPr>
          <a:xfrm>
            <a:off x="1395000" y="3313744"/>
            <a:ext cx="360000" cy="1674405"/>
          </a:xfrm>
          <a:prstGeom prst="roundRect">
            <a:avLst>
              <a:gd name="adj" fmla="val 0"/>
            </a:avLst>
          </a:prstGeom>
          <a:solidFill>
            <a:srgbClr val="17375E"/>
          </a:solidFill>
          <a:ln w="1905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altLang="ja-JP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Surveying</a:t>
            </a:r>
            <a:endParaRPr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2" name="ホームベース 91"/>
          <p:cNvSpPr/>
          <p:nvPr/>
        </p:nvSpPr>
        <p:spPr bwMode="auto">
          <a:xfrm>
            <a:off x="1755000" y="3313744"/>
            <a:ext cx="2880000" cy="1674405"/>
          </a:xfrm>
          <a:prstGeom prst="homePlate">
            <a:avLst>
              <a:gd name="adj" fmla="val 14585"/>
            </a:avLst>
          </a:prstGeom>
          <a:solidFill>
            <a:srgbClr val="FADBD8"/>
          </a:solidFill>
          <a:ln w="19050">
            <a:solidFill>
              <a:srgbClr val="E74C3C"/>
            </a:solidFill>
            <a:miter lim="800000"/>
            <a:headEnd/>
            <a:tailEnd/>
          </a:ln>
          <a:effectLst/>
          <a:extLst/>
        </p:spPr>
        <p:txBody>
          <a:bodyPr wrap="none" lIns="90000" rtlCol="0" anchor="t" anchorCtr="0"/>
          <a:lstStyle/>
          <a:p>
            <a:pPr>
              <a:spcBef>
                <a:spcPts val="300"/>
              </a:spcBef>
            </a:pPr>
            <a:endParaRPr kumimoji="0"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4" name="角丸四角形 93"/>
          <p:cNvSpPr/>
          <p:nvPr/>
        </p:nvSpPr>
        <p:spPr>
          <a:xfrm>
            <a:off x="1827000" y="3846797"/>
            <a:ext cx="4522392" cy="914084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Support use of UAS in public surveys, </a:t>
            </a:r>
            <a:r>
              <a:rPr kumimoji="0" lang="en-US" altLang="ja-JP" sz="8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e.g</a:t>
            </a: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publicizing work manuals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Promotion of utilization in construction surveying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 third basic plan for promoting the utilization of geospatial information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Reflecting the UAV Photogrammetry Manual (draft) in the rules of work regulations</a:t>
            </a:r>
          </a:p>
          <a:p>
            <a:pPr marL="171450" indent="-171450">
              <a:spcBef>
                <a:spcPts val="300"/>
              </a:spcBef>
              <a:buClr>
                <a:srgbClr val="E74C3C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Revision of UAV laser surveying operation manual (draft)</a:t>
            </a:r>
          </a:p>
        </p:txBody>
      </p:sp>
      <p:cxnSp>
        <p:nvCxnSpPr>
          <p:cNvPr id="99" name="直線矢印コネクタ 98"/>
          <p:cNvCxnSpPr/>
          <p:nvPr/>
        </p:nvCxnSpPr>
        <p:spPr>
          <a:xfrm>
            <a:off x="4252280" y="4717744"/>
            <a:ext cx="3456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/>
          <p:cNvCxnSpPr>
            <a:cxnSpLocks/>
          </p:cNvCxnSpPr>
          <p:nvPr/>
        </p:nvCxnSpPr>
        <p:spPr>
          <a:xfrm>
            <a:off x="4697772" y="4161837"/>
            <a:ext cx="5805229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/>
          <p:cNvCxnSpPr>
            <a:cxnSpLocks/>
          </p:cNvCxnSpPr>
          <p:nvPr/>
        </p:nvCxnSpPr>
        <p:spPr>
          <a:xfrm>
            <a:off x="5638280" y="4017837"/>
            <a:ext cx="486472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>
            <a:cxnSpLocks/>
          </p:cNvCxnSpPr>
          <p:nvPr/>
        </p:nvCxnSpPr>
        <p:spPr>
          <a:xfrm>
            <a:off x="6240016" y="4350909"/>
            <a:ext cx="426298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角丸四角形 107"/>
          <p:cNvSpPr/>
          <p:nvPr/>
        </p:nvSpPr>
        <p:spPr>
          <a:xfrm>
            <a:off x="7639042" y="4351447"/>
            <a:ext cx="3163908" cy="456185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>
              <a:spcBef>
                <a:spcPts val="300"/>
              </a:spcBef>
              <a:buClr>
                <a:srgbClr val="00B0F0"/>
              </a:buClr>
            </a:pPr>
            <a:endParaRPr kumimoji="0"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3739779" y="3426339"/>
            <a:ext cx="334322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CA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High value-added surveying with hyperspectral camera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1791001" y="3437880"/>
            <a:ext cx="13505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CA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Real-time survey by laser surveying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7515314" y="3426339"/>
            <a:ext cx="255568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9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Surveying in urban areas (manned areas)</a:t>
            </a:r>
            <a:endParaRPr lang="ja-JP" altLang="en-US" sz="9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8" name="直線矢印コネクタ 37"/>
          <p:cNvCxnSpPr>
            <a:cxnSpLocks/>
          </p:cNvCxnSpPr>
          <p:nvPr/>
        </p:nvCxnSpPr>
        <p:spPr>
          <a:xfrm>
            <a:off x="4151784" y="6174808"/>
            <a:ext cx="3556496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cxnSpLocks/>
          </p:cNvCxnSpPr>
          <p:nvPr/>
        </p:nvCxnSpPr>
        <p:spPr>
          <a:xfrm>
            <a:off x="4922720" y="6424936"/>
            <a:ext cx="558028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10785788" y="6581002"/>
            <a:ext cx="263213" cy="276999"/>
          </a:xfrm>
        </p:spPr>
        <p:txBody>
          <a:bodyPr wrap="none" anchor="b">
            <a:spAutoFit/>
          </a:bodyPr>
          <a:lstStyle/>
          <a:p>
            <a:pPr>
              <a:defRPr/>
            </a:pPr>
            <a:fld id="{671E46BE-B482-4C23-8D2D-6CAEC5EB56A1}" type="slidenum">
              <a:rPr lang="ja-JP" altLang="en-US">
                <a:solidFill>
                  <a:prstClr val="black"/>
                </a:solidFill>
                <a:effectLst>
                  <a:glow rad="101600">
                    <a:prstClr val="white"/>
                  </a:glow>
                </a:effectLst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21</a:t>
            </a:fld>
            <a:endParaRPr lang="ja-JP" altLang="en-US" dirty="0">
              <a:solidFill>
                <a:prstClr val="black"/>
              </a:solidFill>
              <a:effectLst>
                <a:glow rad="101600">
                  <a:prstClr val="white"/>
                </a:glo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4439816" y="2176367"/>
            <a:ext cx="3037250" cy="499529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Verification of short distance patrol in urban areas</a:t>
            </a:r>
            <a:endParaRPr kumimoji="0" lang="ja-JP" altLang="en-US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lnSpc>
                <a:spcPct val="200000"/>
              </a:lnSpc>
              <a:spcBef>
                <a:spcPts val="300"/>
              </a:spcBef>
              <a:buClr>
                <a:srgbClr val="27AE60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Demo/evaluation/use in line with tech progress</a:t>
            </a:r>
          </a:p>
        </p:txBody>
      </p:sp>
      <p:sp>
        <p:nvSpPr>
          <p:cNvPr id="51" name="角丸四角形 50"/>
          <p:cNvSpPr/>
          <p:nvPr/>
        </p:nvSpPr>
        <p:spPr>
          <a:xfrm>
            <a:off x="7623001" y="1880010"/>
            <a:ext cx="2972421" cy="502366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>
            <a:spAutoFit/>
          </a:bodyPr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Examination of medium-distance patrol/inspection methods in the mountainous area, etc. (visualization for expansion of cruising range)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4059000" y="2326720"/>
            <a:ext cx="468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/>
          </p:cNvCxnSpPr>
          <p:nvPr/>
        </p:nvCxnSpPr>
        <p:spPr>
          <a:xfrm>
            <a:off x="7282508" y="2326720"/>
            <a:ext cx="322049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cxnSpLocks/>
          </p:cNvCxnSpPr>
          <p:nvPr/>
        </p:nvCxnSpPr>
        <p:spPr>
          <a:xfrm>
            <a:off x="5638280" y="2044400"/>
            <a:ext cx="2070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cxnSpLocks/>
          </p:cNvCxnSpPr>
          <p:nvPr/>
        </p:nvCxnSpPr>
        <p:spPr>
          <a:xfrm>
            <a:off x="7104112" y="2614720"/>
            <a:ext cx="339888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>
            <a:off x="4275000" y="2614720"/>
            <a:ext cx="252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角丸四角形 62"/>
          <p:cNvSpPr/>
          <p:nvPr/>
        </p:nvSpPr>
        <p:spPr>
          <a:xfrm>
            <a:off x="7623001" y="4566798"/>
            <a:ext cx="2758461" cy="448115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marL="171450" indent="-171450"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US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Reflecting the UAV laser surveying operation manual (draft) in the rules of work regulations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角丸四角形 64"/>
          <p:cNvSpPr/>
          <p:nvPr/>
        </p:nvSpPr>
        <p:spPr>
          <a:xfrm>
            <a:off x="7623001" y="5867146"/>
            <a:ext cx="3097323" cy="557790"/>
          </a:xfrm>
          <a:prstGeom prst="roundRect">
            <a:avLst>
              <a:gd name="adj" fmla="val 53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72000" rtlCol="0" anchor="t">
            <a:spAutoFit/>
          </a:bodyPr>
          <a:lstStyle/>
          <a:p>
            <a:pPr marL="171450" indent="-171450">
              <a:lnSpc>
                <a:spcPts val="900"/>
              </a:lnSpc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Promotion of use for wide-area security in security ops</a:t>
            </a:r>
            <a:endParaRPr kumimoji="0"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indent="-171450">
              <a:lnSpc>
                <a:spcPts val="900"/>
              </a:lnSpc>
              <a:spcBef>
                <a:spcPts val="300"/>
              </a:spcBef>
              <a:buClr>
                <a:srgbClr val="2980B9"/>
              </a:buClr>
              <a:buFont typeface="Wingdings" panose="05000000000000000000" pitchFamily="2" charset="2"/>
              <a:buChar char="l"/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Improving the quality of the security industry by </a:t>
            </a:r>
          </a:p>
          <a:p>
            <a:pPr>
              <a:lnSpc>
                <a:spcPts val="900"/>
              </a:lnSpc>
              <a:spcBef>
                <a:spcPts val="300"/>
              </a:spcBef>
              <a:buClr>
                <a:srgbClr val="2980B9"/>
              </a:buClr>
            </a:pPr>
            <a:r>
              <a:rPr kumimoji="0" lang="en-CA" altLang="ja-JP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improving image analysis technology</a:t>
            </a:r>
            <a:endParaRPr kumimoji="0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6632513" y="1160953"/>
            <a:ext cx="2013058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Wide-area inspection of bridges, buildings, roads, power lines…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4965862" y="4545234"/>
            <a:ext cx="2405138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Accurate grasp of 3D topography survey &amp; promotion of 3D data creation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4626782" y="2693222"/>
            <a:ext cx="2655726" cy="369332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Started automation of inspections using drones for maintenance of eroded facilities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7855332" y="5585854"/>
            <a:ext cx="2215669" cy="253916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kumimoji="0" lang="ja-JP" altLang="en-US" sz="105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Wide-area patrol for urban areas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7729548" y="2660329"/>
            <a:ext cx="2448001" cy="471924"/>
          </a:xfrm>
          <a:prstGeom prst="rect">
            <a:avLst/>
          </a:prstGeom>
          <a:solidFill>
            <a:srgbClr val="FFC000">
              <a:alpha val="57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Accelerate introduction to sites such as </a:t>
            </a:r>
          </a:p>
          <a:p>
            <a:pPr>
              <a:spcBef>
                <a:spcPts val="800"/>
              </a:spcBef>
              <a:buClr>
                <a:schemeClr val="tx1"/>
              </a:buClr>
            </a:pPr>
            <a:r>
              <a:rPr lang="en-CA" altLang="ja-JP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erosion control facilities</a:t>
            </a:r>
            <a:endParaRPr kumimoji="0" lang="en-US" altLang="ja-JP" sz="9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477066" y="884048"/>
            <a:ext cx="278479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Infrastructure inspection in urban areas</a:t>
            </a:r>
            <a:endParaRPr lang="ja-JP" altLang="en-US" sz="1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205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8419-5E5F-274F-91F5-24E34268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3" y="247138"/>
            <a:ext cx="10926097" cy="564023"/>
          </a:xfrm>
        </p:spPr>
        <p:txBody>
          <a:bodyPr/>
          <a:lstStyle/>
          <a:p>
            <a:r>
              <a:rPr lang="en-CA" sz="2800" b="1" dirty="0">
                <a:latin typeface="Meiryo" panose="020B0604030504040204" pitchFamily="34" charset="-128"/>
                <a:ea typeface="Meiryo" panose="020B0604030504040204" pitchFamily="34" charset="-128"/>
              </a:rPr>
              <a:t>Safe drone flights by measuring wind speed / logistics</a:t>
            </a:r>
            <a:br>
              <a:rPr lang="en-CA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889E-AD53-FD45-B48A-8FB60B607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32" y="811161"/>
            <a:ext cx="11191568" cy="5607562"/>
          </a:xfrm>
        </p:spPr>
        <p:txBody>
          <a:bodyPr/>
          <a:lstStyle/>
          <a:p>
            <a:r>
              <a:rPr lang="en-CA" dirty="0"/>
              <a:t>The high-performance atmospheric measurement device "Doppler Rider" developed by </a:t>
            </a:r>
            <a:r>
              <a:rPr lang="en-CA" dirty="0" err="1"/>
              <a:t>Metroweather</a:t>
            </a:r>
            <a:r>
              <a:rPr lang="en-CA" dirty="0"/>
              <a:t> Kyoto University will be installed in the telecommunications towers and stations that NTT Communications has deployed nationwide.</a:t>
            </a:r>
          </a:p>
          <a:p>
            <a:r>
              <a:rPr lang="en-CA" dirty="0"/>
              <a:t>It is about 1 meter, which is about 90% smaller than general equipment, and can be placed on the roof of a building or a steel tower.</a:t>
            </a:r>
          </a:p>
          <a:p>
            <a:r>
              <a:rPr lang="en-CA" dirty="0"/>
              <a:t>It will analyze the movements of the wind every 100 meters so that logistics companies can avoid strong winds and fly drones in urban areas safely.</a:t>
            </a:r>
          </a:p>
          <a:p>
            <a:r>
              <a:rPr lang="en-CA" dirty="0"/>
              <a:t>Effectively, the wind speed and direction will be observed in real time and presented as 3D data on a map in an easy-to-understand manner.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36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5F91D06-C0DA-4898-A9EB-59A6201E8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823" y="139570"/>
            <a:ext cx="9768786" cy="854392"/>
          </a:xfrm>
        </p:spPr>
        <p:txBody>
          <a:bodyPr/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Gatwick Airport drone incident</a:t>
            </a:r>
            <a:b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CA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Drone witnessed at Gatwick airport, blocked for two days</a:t>
            </a:r>
            <a:endParaRPr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5">
            <a:extLst>
              <a:ext uri="{FF2B5EF4-FFF2-40B4-BE49-F238E27FC236}">
                <a16:creationId xmlns:a16="http://schemas.microsoft.com/office/drawing/2014/main" id="{60E0CFDE-BB27-4F41-8A0B-E3418D20E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6" y="5084763"/>
            <a:ext cx="5505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/>
              <a:t>Ethics education for Drone use should be done in school.</a:t>
            </a:r>
          </a:p>
        </p:txBody>
      </p:sp>
      <p:pic>
        <p:nvPicPr>
          <p:cNvPr id="6" name="図 1">
            <a:extLst>
              <a:ext uri="{FF2B5EF4-FFF2-40B4-BE49-F238E27FC236}">
                <a16:creationId xmlns:a16="http://schemas.microsoft.com/office/drawing/2014/main" id="{2E8E6975-41BC-4452-B6A7-84D7EFA62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60" y="2013082"/>
            <a:ext cx="4322731" cy="287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95369EF-C5F8-4766-AB5A-5D561ED9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84" y="2013082"/>
            <a:ext cx="3832225" cy="287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842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BB1CE416-36C1-4D73-A17E-C8F7389B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61732"/>
            <a:ext cx="11495934" cy="474663"/>
          </a:xfrm>
        </p:spPr>
        <p:txBody>
          <a:bodyPr/>
          <a:lstStyle/>
          <a:p>
            <a:pPr lvl="0"/>
            <a:r>
              <a:rPr lang="en-CA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Measures to prevent misuse of UAS for infrastructure inspection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3056F-6B9B-794E-B56A-A6C936520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98" y="4008040"/>
            <a:ext cx="4317225" cy="2849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E4A954-2CA5-D049-AFDB-190BEABCF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2"/>
            <a:ext cx="5396037" cy="3601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C68D46-7F3C-F44E-9B58-BC952B25E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13" y="3699632"/>
            <a:ext cx="4928215" cy="3158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98FBB5-B789-274B-951F-B0B4C3BB1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644" y="811162"/>
            <a:ext cx="4900322" cy="271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7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BB1CE416-36C1-4D73-A17E-C8F7389B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4" y="151447"/>
            <a:ext cx="10783056" cy="474663"/>
          </a:xfrm>
        </p:spPr>
        <p:txBody>
          <a:bodyPr/>
          <a:lstStyle/>
          <a:p>
            <a:pPr lvl="0"/>
            <a:r>
              <a:rPr lang="en-CA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Measures to prevent misuse of agricultural UAS</a:t>
            </a:r>
            <a:endParaRPr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B19BF7-D26B-4A49-8DE5-E5F40D89C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5" y="873731"/>
            <a:ext cx="3998218" cy="258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1CBAF7A-C8F3-43E5-818B-B2FD7F41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3" y="3412606"/>
            <a:ext cx="4034730" cy="260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AB50842-6869-4AB7-B7A2-016AFCF28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875" y="873731"/>
            <a:ext cx="5599125" cy="5077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C03BF-5E78-F94D-8451-48A7251ADE06}"/>
              </a:ext>
            </a:extLst>
          </p:cNvPr>
          <p:cNvSpPr txBox="1"/>
          <p:nvPr/>
        </p:nvSpPr>
        <p:spPr>
          <a:xfrm>
            <a:off x="3864077" y="4011562"/>
            <a:ext cx="3642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Ministry of Land, Infrastructure, Transport and Tourism is responsible for permitting the transportation of dangerous materials and the release of airborne materials.</a:t>
            </a:r>
          </a:p>
        </p:txBody>
      </p:sp>
      <p:pic>
        <p:nvPicPr>
          <p:cNvPr id="7" name="Picture 2" descr="日本の農業が求める理想形">
            <a:extLst>
              <a:ext uri="{FF2B5EF4-FFF2-40B4-BE49-F238E27FC236}">
                <a16:creationId xmlns:a16="http://schemas.microsoft.com/office/drawing/2014/main" id="{0FB6BA52-325A-8240-BB7A-AD3B2825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78" y="1110572"/>
            <a:ext cx="3602758" cy="23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21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BB1CE416-36C1-4D73-A17E-C8F7389B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18" y="191116"/>
            <a:ext cx="10822407" cy="474663"/>
          </a:xfrm>
        </p:spPr>
        <p:txBody>
          <a:bodyPr/>
          <a:lstStyle/>
          <a:p>
            <a:pPr lvl="0"/>
            <a:r>
              <a:rPr lang="en-CA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Measures to prevent misuse of surveyed UAS</a:t>
            </a:r>
            <a:endParaRPr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F2733F-0C2A-4C94-89B1-33D944EB8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810" y="904240"/>
            <a:ext cx="8556381" cy="714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HG丸ｺﾞｼｯｸM-PRO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ea typeface="HG創英角ｺﾞｼｯｸUB" pitchFamily="49" charset="-128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1CFC634-AC31-48B9-AC35-97826196F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30" y="1069355"/>
            <a:ext cx="2800805" cy="24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CECDAAA-AE79-4138-A9F0-2AD1F81F8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86" y="1078991"/>
            <a:ext cx="2800805" cy="248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40F8F75-C9E7-420C-BC35-C4256FC18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43" y="3702864"/>
            <a:ext cx="3271422" cy="24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68CE10F-C5FE-4C39-B165-60320000A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1" y="1027102"/>
            <a:ext cx="1847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5E0F6-2FE0-4D73-90DA-9EC1AA8EB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20" y="1069355"/>
            <a:ext cx="2800805" cy="250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8B4FF-8BDB-4E86-9AD8-6B101E1D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86" y="3702864"/>
            <a:ext cx="4300707" cy="24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472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>
            <a:extLst>
              <a:ext uri="{FF2B5EF4-FFF2-40B4-BE49-F238E27FC236}">
                <a16:creationId xmlns:a16="http://schemas.microsoft.com/office/drawing/2014/main" id="{D3721601-646E-4EC6-A946-EEBED8B11128}"/>
              </a:ext>
            </a:extLst>
          </p:cNvPr>
          <p:cNvSpPr txBox="1">
            <a:spLocks/>
          </p:cNvSpPr>
          <p:nvPr/>
        </p:nvSpPr>
        <p:spPr bwMode="auto">
          <a:xfrm>
            <a:off x="360341" y="204787"/>
            <a:ext cx="759996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Manned Flying Vehicles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D989F7A1-C202-4903-B236-D13A8EE92989}"/>
              </a:ext>
            </a:extLst>
          </p:cNvPr>
          <p:cNvSpPr txBox="1">
            <a:spLocks/>
          </p:cNvSpPr>
          <p:nvPr/>
        </p:nvSpPr>
        <p:spPr bwMode="auto">
          <a:xfrm>
            <a:off x="1182840" y="3833344"/>
            <a:ext cx="5112078" cy="175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Ministry of Economy, Trade and Industry is working on the R&amp;D of manned flying vehicles, for its potential to ease the problem of jammed traffic, and the transport of goods for logistics and during disaster. A public and private sector council is set up.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Picture 2" descr="http://www.meti.go.jp/press/2018/08/20180824001/20180824001a.jpg">
            <a:extLst>
              <a:ext uri="{FF2B5EF4-FFF2-40B4-BE49-F238E27FC236}">
                <a16:creationId xmlns:a16="http://schemas.microsoft.com/office/drawing/2014/main" id="{BAD40888-074E-42BB-888B-BA0EC02B8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0" y="831717"/>
            <a:ext cx="4930513" cy="28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9BE81E7-4A8B-45CD-8040-10BF18345BD7}"/>
              </a:ext>
            </a:extLst>
          </p:cNvPr>
          <p:cNvSpPr txBox="1">
            <a:spLocks/>
          </p:cNvSpPr>
          <p:nvPr/>
        </p:nvSpPr>
        <p:spPr bwMode="auto">
          <a:xfrm>
            <a:off x="2139573" y="5952626"/>
            <a:ext cx="7528254" cy="21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Source: METI Press Site http://www.meti.go.jp/press/2018/08/20180824001/20180824001.html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CA329E4E-BD10-4C39-8BCD-3E8249335587}"/>
              </a:ext>
            </a:extLst>
          </p:cNvPr>
          <p:cNvSpPr txBox="1">
            <a:spLocks/>
          </p:cNvSpPr>
          <p:nvPr/>
        </p:nvSpPr>
        <p:spPr bwMode="auto">
          <a:xfrm>
            <a:off x="8077034" y="3196208"/>
            <a:ext cx="1840814" cy="43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Drone Fund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6827423-B7BA-4DCA-B2E8-84732784E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8"/>
          <a:stretch/>
        </p:blipFill>
        <p:spPr>
          <a:xfrm>
            <a:off x="6562716" y="2155549"/>
            <a:ext cx="2284863" cy="124914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D6319F1-ADB9-4C58-B902-21389E95B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16" y="3485509"/>
            <a:ext cx="4331048" cy="236592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2B06670-2D30-4E43-A4A4-A02B9A610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673" y="2156032"/>
            <a:ext cx="1629348" cy="124865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7DE3D8D-3AFC-479F-8C90-B9E847487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313" y="831717"/>
            <a:ext cx="1692384" cy="124914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E243D01-C441-4FB7-B831-815A8FED44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657" y="820422"/>
            <a:ext cx="2215364" cy="124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重心試験.mp4">
            <a:hlinkClick r:id="" action="ppaction://media"/>
            <a:extLst>
              <a:ext uri="{FF2B5EF4-FFF2-40B4-BE49-F238E27FC236}">
                <a16:creationId xmlns:a16="http://schemas.microsoft.com/office/drawing/2014/main" id="{8FF06EA2-EAEE-43A7-ABA5-07311B084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54" y="963612"/>
            <a:ext cx="6357938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タイトル 1">
            <a:extLst>
              <a:ext uri="{FF2B5EF4-FFF2-40B4-BE49-F238E27FC236}">
                <a16:creationId xmlns:a16="http://schemas.microsoft.com/office/drawing/2014/main" id="{EC93687F-6495-4470-B2C9-391DFF0AD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4252" y="157819"/>
            <a:ext cx="8358188" cy="474662"/>
          </a:xfrm>
        </p:spPr>
        <p:txBody>
          <a:bodyPr/>
          <a:lstStyle/>
          <a:p>
            <a:r>
              <a:rPr lang="en-CA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Flying car (static balance test)</a:t>
            </a:r>
            <a:endParaRPr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5236" name="MOV_5021.mp4">
            <a:hlinkClick r:id="" action="ppaction://media"/>
            <a:extLst>
              <a:ext uri="{FF2B5EF4-FFF2-40B4-BE49-F238E27FC236}">
                <a16:creationId xmlns:a16="http://schemas.microsoft.com/office/drawing/2014/main" id="{6EA81830-FB11-44D2-A1AB-96B7246A4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" y="1121823"/>
            <a:ext cx="8092699" cy="45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正方形/長方形 4">
            <a:extLst>
              <a:ext uri="{FF2B5EF4-FFF2-40B4-BE49-F238E27FC236}">
                <a16:creationId xmlns:a16="http://schemas.microsoft.com/office/drawing/2014/main" id="{9569D1C8-E62B-4FF9-967C-6A32E5E84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28" y="5740499"/>
            <a:ext cx="8891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4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Flight experiment video</a:t>
            </a:r>
            <a:r>
              <a:rPr kumimoji="0" lang="ja-JP" altLang="en-US" sz="1400" b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 </a:t>
            </a:r>
            <a:r>
              <a:rPr kumimoji="0" lang="en-US" altLang="ja-JP" sz="14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  <a:hlinkClick r:id="rId6"/>
              </a:rPr>
              <a:t>https://staff.aist.go.jp/k.iwata/UAV/NSP-UAV.mp4</a:t>
            </a:r>
            <a:endParaRPr kumimoji="0" lang="ja-JP" altLang="en-US" sz="14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A5B045-165E-4150-BC54-76A8C79E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81" y="149594"/>
            <a:ext cx="10515600" cy="493713"/>
          </a:xfrm>
        </p:spPr>
        <p:txBody>
          <a:bodyPr/>
          <a:lstStyle/>
          <a:p>
            <a:r>
              <a:rPr lang="en-CA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Research and development of flying cars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4F406D-BFE4-4AFD-8FE7-F806CE4C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313" y="5910741"/>
            <a:ext cx="64395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Flight test video</a:t>
            </a:r>
            <a:r>
              <a:rPr kumimoji="0" lang="ja-JP" altLang="en-US" sz="1200" b="1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： </a:t>
            </a:r>
            <a:r>
              <a:rPr kumimoji="0" lang="en-US" altLang="ja-JP" sz="1200" b="1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https://staff.aist.go.jp/k.iwata/UAV/CargoUAVflightTEST.wmv</a:t>
            </a:r>
            <a:endParaRPr kumimoji="0" lang="ja-JP" altLang="en-US" sz="1200" b="1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22F864C-CC03-4C66-A442-33C6025DE3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9"/>
          <a:stretch/>
        </p:blipFill>
        <p:spPr bwMode="auto">
          <a:xfrm>
            <a:off x="618292" y="3459480"/>
            <a:ext cx="3636331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5">
            <a:extLst>
              <a:ext uri="{FF2B5EF4-FFF2-40B4-BE49-F238E27FC236}">
                <a16:creationId xmlns:a16="http://schemas.microsoft.com/office/drawing/2014/main" id="{EE8D0B27-941A-413E-92F5-F034C67887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/>
          <a:stretch/>
        </p:blipFill>
        <p:spPr bwMode="auto">
          <a:xfrm>
            <a:off x="618292" y="992187"/>
            <a:ext cx="3636331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argoUAV2.MOV">
            <a:hlinkClick r:id="" action="ppaction://media"/>
            <a:extLst>
              <a:ext uri="{FF2B5EF4-FFF2-40B4-BE49-F238E27FC236}">
                <a16:creationId xmlns:a16="http://schemas.microsoft.com/office/drawing/2014/main" id="{259E1D4E-9CE5-4F0D-BDD2-E9CCAEA76F87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13" y="955001"/>
            <a:ext cx="6439571" cy="483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77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43363631-310F-464A-987D-619B429BC348}"/>
              </a:ext>
            </a:extLst>
          </p:cNvPr>
          <p:cNvSpPr txBox="1">
            <a:spLocks/>
          </p:cNvSpPr>
          <p:nvPr/>
        </p:nvSpPr>
        <p:spPr bwMode="auto">
          <a:xfrm>
            <a:off x="360341" y="204787"/>
            <a:ext cx="866478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JUIDA’s History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376FC52-0CB1-4CB7-BB20-E52B5BA86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3684797"/>
            <a:ext cx="11234928" cy="2506736"/>
          </a:xfrm>
          <a:prstGeom prst="rect">
            <a:avLst/>
          </a:prstGeom>
        </p:spPr>
      </p:pic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74CA62D1-9A3D-4248-94FE-11545FDDEADF}"/>
              </a:ext>
            </a:extLst>
          </p:cNvPr>
          <p:cNvSpPr/>
          <p:nvPr/>
        </p:nvSpPr>
        <p:spPr>
          <a:xfrm>
            <a:off x="6946140" y="2811859"/>
            <a:ext cx="2486340" cy="736790"/>
          </a:xfrm>
          <a:prstGeom prst="wedgeRoundRectCallout">
            <a:avLst>
              <a:gd name="adj1" fmla="val 93172"/>
              <a:gd name="adj2" fmla="val 97870"/>
              <a:gd name="adj3" fmla="val 16667"/>
            </a:avLst>
          </a:prstGeom>
          <a:solidFill>
            <a:srgbClr val="128A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Member: 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12,722</a:t>
            </a:r>
            <a:endParaRPr kumimoji="0" lang="ja-JP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E0B92B90-383C-4AED-847D-5985FF7C34FB}"/>
              </a:ext>
            </a:extLst>
          </p:cNvPr>
          <p:cNvSpPr/>
          <p:nvPr/>
        </p:nvSpPr>
        <p:spPr>
          <a:xfrm>
            <a:off x="4288536" y="2830147"/>
            <a:ext cx="2486340" cy="736790"/>
          </a:xfrm>
          <a:prstGeom prst="wedgeRoundRectCallout">
            <a:avLst>
              <a:gd name="adj1" fmla="val 136639"/>
              <a:gd name="adj2" fmla="val 138583"/>
              <a:gd name="adj3" fmla="val 16667"/>
            </a:avLst>
          </a:prstGeom>
          <a:solidFill>
            <a:srgbClr val="E500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Certificates holder: 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kern="0" dirty="0">
                <a:solidFill>
                  <a:prstClr val="white"/>
                </a:solidFill>
                <a:latin typeface="Calibri"/>
                <a:ea typeface="游ゴシック" panose="020B0400000000000000" pitchFamily="50" charset="-128"/>
              </a:rPr>
              <a:t>11,922</a:t>
            </a:r>
            <a:endParaRPr kumimoji="0" lang="ja-JP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0E52C6E7-5A7E-46B9-9463-C2AC8EEBF9C9}"/>
              </a:ext>
            </a:extLst>
          </p:cNvPr>
          <p:cNvSpPr/>
          <p:nvPr/>
        </p:nvSpPr>
        <p:spPr>
          <a:xfrm>
            <a:off x="4288536" y="957479"/>
            <a:ext cx="2486340" cy="1754808"/>
          </a:xfrm>
          <a:prstGeom prst="roundRect">
            <a:avLst/>
          </a:prstGeom>
          <a:noFill/>
          <a:ln w="28575" cap="flat" cmpd="sng" algn="ctr">
            <a:solidFill>
              <a:srgbClr val="E5006E"/>
            </a:solidFill>
            <a:prstDash val="solid"/>
            <a:miter lim="800000"/>
          </a:ln>
          <a:effectLst/>
        </p:spPr>
        <p:txBody>
          <a:bodyPr rtlCol="0" anchor="ctr" anchorCtr="1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Pilot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11,922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Safe Flight Administrator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kern="0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10,483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Instructor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1,332</a:t>
            </a:r>
            <a:endParaRPr kumimoji="0" lang="ja-JP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B1E25E4-C99C-4328-A101-681E9DB5FB0D}"/>
              </a:ext>
            </a:extLst>
          </p:cNvPr>
          <p:cNvSpPr/>
          <p:nvPr/>
        </p:nvSpPr>
        <p:spPr>
          <a:xfrm>
            <a:off x="6950866" y="957479"/>
            <a:ext cx="2481471" cy="1754808"/>
          </a:xfrm>
          <a:prstGeom prst="roundRect">
            <a:avLst/>
          </a:prstGeom>
          <a:noFill/>
          <a:ln w="28575" cap="flat" cmpd="sng" algn="ctr">
            <a:solidFill>
              <a:srgbClr val="128AD0"/>
            </a:solidFill>
            <a:prstDash val="solid"/>
            <a:miter lim="800000"/>
          </a:ln>
          <a:effectLst/>
        </p:spPr>
        <p:txBody>
          <a:bodyPr rtlCol="0" anchor="ctr" anchorCtr="1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Corporate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270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Individual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12</a:t>
            </a:r>
            <a:r>
              <a:rPr kumimoji="0" lang="en-US" altLang="ja-JP" sz="2000" b="1" kern="0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,371</a:t>
            </a:r>
            <a:endParaRPr kumimoji="0" lang="en-US" altLang="ja-JP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Public Member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kern="0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81</a:t>
            </a:r>
            <a:endParaRPr kumimoji="0" lang="ja-JP" alt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156BA8E7-160F-47BC-B570-6AB679C387A6}"/>
              </a:ext>
            </a:extLst>
          </p:cNvPr>
          <p:cNvSpPr/>
          <p:nvPr/>
        </p:nvSpPr>
        <p:spPr>
          <a:xfrm>
            <a:off x="9782063" y="841384"/>
            <a:ext cx="2224009" cy="191888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 anchorCtr="1"/>
          <a:lstStyle/>
          <a:p>
            <a:pPr marL="0" marR="0" lvl="0" indent="0" algn="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※Updated </a:t>
            </a:r>
            <a:r>
              <a:rPr kumimoji="0" lang="en-US" altLang="ja-JP" sz="1600" u="sng" kern="0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on</a:t>
            </a:r>
            <a:r>
              <a:rPr kumimoji="0" lang="en-US" altLang="ja-JP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 Jun 2020</a:t>
            </a:r>
            <a:endParaRPr kumimoji="0" lang="ja-JP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3">
            <a:extLst>
              <a:ext uri="{FF2B5EF4-FFF2-40B4-BE49-F238E27FC236}">
                <a16:creationId xmlns:a16="http://schemas.microsoft.com/office/drawing/2014/main" id="{46BFAC67-199C-4881-89BE-2092DBB10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6688" y="49274"/>
            <a:ext cx="11192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ja-JP" sz="1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[Confidential]</a:t>
            </a:r>
            <a:endParaRPr lang="ja-JP" altLang="en-US" sz="10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613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BB1CE416-36C1-4D73-A17E-C8F7389B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35" y="261712"/>
            <a:ext cx="10036999" cy="5601206"/>
          </a:xfrm>
        </p:spPr>
        <p:txBody>
          <a:bodyPr/>
          <a:lstStyle/>
          <a:p>
            <a:pPr lvl="0"/>
            <a:r>
              <a:rPr lang="en-US" altLang="ja-JP" sz="3200" b="1" dirty="0">
                <a:latin typeface="Meiryo" panose="020B0604030504040204" pitchFamily="34" charset="-128"/>
                <a:ea typeface="Meiryo" panose="020B0604030504040204" pitchFamily="34" charset="-128"/>
              </a:rPr>
              <a:t>Summary</a:t>
            </a:r>
            <a:br>
              <a:rPr lang="en-US" altLang="ja-JP" sz="3200" dirty="0">
                <a:latin typeface="+mn-ea"/>
              </a:rPr>
            </a:br>
            <a:br>
              <a:rPr lang="en-US" altLang="ja-JP" sz="3200" dirty="0">
                <a:latin typeface="+mn-ea"/>
              </a:rPr>
            </a:br>
            <a:br>
              <a:rPr lang="en-US" altLang="ja-JP" sz="3200" dirty="0">
                <a:latin typeface="+mn-ea"/>
              </a:rPr>
            </a:br>
            <a:r>
              <a:rPr lang="en-CA" altLang="ja-JP" sz="3200" dirty="0">
                <a:latin typeface="+mn-ea"/>
              </a:rPr>
              <a:t>What is the bright future of drones</a:t>
            </a:r>
            <a:r>
              <a:rPr lang="ja-JP" altLang="en-US" sz="3200">
                <a:latin typeface="+mn-ea"/>
              </a:rPr>
              <a:t>？</a:t>
            </a:r>
            <a:br>
              <a:rPr lang="en-US" altLang="ja-JP" sz="3200" dirty="0">
                <a:latin typeface="+mn-ea"/>
              </a:rPr>
            </a:br>
            <a:br>
              <a:rPr lang="en-US" altLang="ja-JP" sz="3200" dirty="0">
                <a:latin typeface="+mn-ea"/>
              </a:rPr>
            </a:br>
            <a:r>
              <a:rPr lang="ja-JP" altLang="en-US" sz="3200">
                <a:latin typeface="+mn-ea"/>
              </a:rPr>
              <a:t>→</a:t>
            </a:r>
            <a:r>
              <a:rPr lang="en-CA" altLang="ja-JP" sz="3200" dirty="0">
                <a:latin typeface="+mn-ea"/>
              </a:rPr>
              <a:t> A future where drones are recognized by society</a:t>
            </a:r>
            <a:br>
              <a:rPr lang="en-US" altLang="ja-JP" sz="3200" dirty="0">
                <a:latin typeface="+mn-ea"/>
              </a:rPr>
            </a:br>
            <a:br>
              <a:rPr lang="en-US" altLang="ja-JP" sz="3200" dirty="0">
                <a:latin typeface="+mn-ea"/>
              </a:rPr>
            </a:br>
            <a:r>
              <a:rPr lang="ja-JP" altLang="en-US" sz="3200">
                <a:latin typeface="+mn-ea"/>
              </a:rPr>
              <a:t>→</a:t>
            </a:r>
            <a:r>
              <a:rPr lang="en-CA" altLang="ja-JP" sz="3200" dirty="0">
                <a:latin typeface="+mn-ea"/>
              </a:rPr>
              <a:t> Zero anonymity by confirming the identity of the drone and the pilot</a:t>
            </a:r>
            <a:br>
              <a:rPr lang="en-US" altLang="ja-JP" sz="3200" dirty="0">
                <a:latin typeface="+mn-ea"/>
              </a:rPr>
            </a:br>
            <a:r>
              <a:rPr lang="ja-JP" altLang="en-US" sz="3200" dirty="0">
                <a:latin typeface="+mn-ea"/>
              </a:rPr>
              <a:t>　　　　　　　　↓</a:t>
            </a:r>
            <a:br>
              <a:rPr lang="en-US" altLang="ja-JP" sz="3200" dirty="0">
                <a:latin typeface="+mn-ea"/>
              </a:rPr>
            </a:br>
            <a:r>
              <a:rPr lang="ja-JP" altLang="en-US" sz="3200" dirty="0">
                <a:latin typeface="+mn-ea"/>
              </a:rPr>
              <a:t>　　　</a:t>
            </a:r>
            <a:r>
              <a:rPr lang="ja-JP" altLang="en-US" sz="3200">
                <a:latin typeface="+mn-ea"/>
              </a:rPr>
              <a:t>　</a:t>
            </a:r>
            <a:r>
              <a:rPr lang="en-CA" altLang="ja-JP" sz="3200" dirty="0">
                <a:latin typeface="+mn-ea"/>
              </a:rPr>
              <a:t> Drone operations trusted by society</a:t>
            </a:r>
            <a:endParaRPr lang="ja-JP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27527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タイトル 1">
            <a:extLst>
              <a:ext uri="{FF2B5EF4-FFF2-40B4-BE49-F238E27FC236}">
                <a16:creationId xmlns:a16="http://schemas.microsoft.com/office/drawing/2014/main" id="{11339755-FEE2-4382-A1C6-7B77C0E6C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9888" y="204788"/>
            <a:ext cx="8358188" cy="474662"/>
          </a:xfrm>
        </p:spPr>
        <p:txBody>
          <a:bodyPr/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Fin</a:t>
            </a:r>
            <a:endParaRPr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4931" name="Picture 3" descr="C:\Documents and Settings\岩田拡也\My Documents\2研究フォルダ\研究マネージメント\秋葉原ベンチャーセンター\タスクフォース申請\SKYT-LSA-Opt.gif">
            <a:extLst>
              <a:ext uri="{FF2B5EF4-FFF2-40B4-BE49-F238E27FC236}">
                <a16:creationId xmlns:a16="http://schemas.microsoft.com/office/drawing/2014/main" id="{41743EAD-5D1F-4C49-8D23-4CDD8127E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47" y="1371621"/>
            <a:ext cx="6030912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8EE11C79-E66F-4345-A15D-99CA8D3BF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493" y="4698980"/>
            <a:ext cx="8358414" cy="787401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Thank you!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D3DBF-2E37-4124-87FA-E4CE1E5212B2}" type="slidenum">
              <a:rPr lang="ja-JP" altLang="en-US" sz="1800"/>
              <a:t>4</a:t>
            </a:fld>
            <a:endParaRPr lang="en-US" altLang="en-US" sz="1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0258" y="936010"/>
            <a:ext cx="11451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To identify the socially acceptable level of risks, it is necessary to check the risks from three perspectives: the safety of aircraft, the safety of operation, and the safety of systems.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 Principles of Aviation Safety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F56C5DCE-839A-4F88-8A61-18635983F59E}"/>
              </a:ext>
            </a:extLst>
          </p:cNvPr>
          <p:cNvSpPr txBox="1">
            <a:spLocks/>
          </p:cNvSpPr>
          <p:nvPr/>
        </p:nvSpPr>
        <p:spPr>
          <a:xfrm>
            <a:off x="366267" y="204786"/>
            <a:ext cx="10029825" cy="474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About Safety: 3 Principles of Aviation Safety</a:t>
            </a:r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D047DC-4F23-4EAE-BA21-020F4DF6E293}"/>
              </a:ext>
            </a:extLst>
          </p:cNvPr>
          <p:cNvSpPr txBox="1"/>
          <p:nvPr/>
        </p:nvSpPr>
        <p:spPr>
          <a:xfrm>
            <a:off x="2538647" y="2413337"/>
            <a:ext cx="744355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Safety of the </a:t>
            </a:r>
            <a:r>
              <a:rPr lang="en-US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Aircraft</a:t>
            </a:r>
          </a:p>
          <a:p>
            <a:r>
              <a:rPr 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</a:t>
            </a:r>
            <a:r>
              <a:rPr 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（Development/Design/Manufacture/Maintenance/Airworthiness Qualification）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en-US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e.g. Boeing, Airbus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2. </a:t>
            </a:r>
            <a:r>
              <a:rPr 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Safety of the </a:t>
            </a:r>
            <a:r>
              <a:rPr 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Operation</a:t>
            </a:r>
            <a:r>
              <a:rPr 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(Skills/Training(Response to Human Error/Emergency))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e.g. JAL, ANA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3. Safety of the </a:t>
            </a:r>
            <a:r>
              <a:rPr lang="en-US" altLang="en-US" sz="2400" b="1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System</a:t>
            </a:r>
            <a:r>
              <a:rPr lang="en-US" sz="2400" dirty="0">
                <a:solidFill>
                  <a:schemeClr val="accent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(Management System/Meteorology/Risk Assessment)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e.g. Narita Airport, Haneda Airport, Control Tower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521119-3D45-4D1B-B84A-47BB01CF41CF}"/>
              </a:ext>
            </a:extLst>
          </p:cNvPr>
          <p:cNvSpPr/>
          <p:nvPr/>
        </p:nvSpPr>
        <p:spPr>
          <a:xfrm>
            <a:off x="1967696" y="2321005"/>
            <a:ext cx="8428396" cy="360098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95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234D61-604A-4DEA-B3B9-C373374FF6ED}"/>
              </a:ext>
            </a:extLst>
          </p:cNvPr>
          <p:cNvSpPr txBox="1">
            <a:spLocks/>
          </p:cNvSpPr>
          <p:nvPr/>
        </p:nvSpPr>
        <p:spPr>
          <a:xfrm>
            <a:off x="366268" y="204786"/>
            <a:ext cx="9321742" cy="474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About Safety: Safety Administration Cycle</a:t>
            </a:r>
            <a:endParaRPr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B3E89B2D-E5CC-495D-8592-DD6BADEB8ECB}"/>
              </a:ext>
            </a:extLst>
          </p:cNvPr>
          <p:cNvSpPr/>
          <p:nvPr/>
        </p:nvSpPr>
        <p:spPr>
          <a:xfrm>
            <a:off x="5137166" y="900251"/>
            <a:ext cx="2217690" cy="132909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矢印: 環状 3">
            <a:extLst>
              <a:ext uri="{FF2B5EF4-FFF2-40B4-BE49-F238E27FC236}">
                <a16:creationId xmlns:a16="http://schemas.microsoft.com/office/drawing/2014/main" id="{89901C9B-B3E7-43A7-AA00-341D41B82B90}"/>
              </a:ext>
            </a:extLst>
          </p:cNvPr>
          <p:cNvSpPr/>
          <p:nvPr/>
        </p:nvSpPr>
        <p:spPr>
          <a:xfrm rot="5400000">
            <a:off x="5364835" y="3635058"/>
            <a:ext cx="1845395" cy="2576943"/>
          </a:xfrm>
          <a:prstGeom prst="circularArrow">
            <a:avLst>
              <a:gd name="adj1" fmla="val 12500"/>
              <a:gd name="adj2" fmla="val 1063199"/>
              <a:gd name="adj3" fmla="val 20457681"/>
              <a:gd name="adj4" fmla="val 16170086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矢印: 環状 4">
            <a:extLst>
              <a:ext uri="{FF2B5EF4-FFF2-40B4-BE49-F238E27FC236}">
                <a16:creationId xmlns:a16="http://schemas.microsoft.com/office/drawing/2014/main" id="{7E7DB3AC-697D-4A7B-8DB5-C453CA328F23}"/>
              </a:ext>
            </a:extLst>
          </p:cNvPr>
          <p:cNvSpPr/>
          <p:nvPr/>
        </p:nvSpPr>
        <p:spPr>
          <a:xfrm rot="10633897">
            <a:off x="3256081" y="3013576"/>
            <a:ext cx="1845395" cy="2010677"/>
          </a:xfrm>
          <a:prstGeom prst="circularArrow">
            <a:avLst>
              <a:gd name="adj1" fmla="val 12500"/>
              <a:gd name="adj2" fmla="val 1063199"/>
              <a:gd name="adj3" fmla="val 20457681"/>
              <a:gd name="adj4" fmla="val 16170086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02280B3-F5DF-4F64-A83A-637A363756C4}"/>
              </a:ext>
            </a:extLst>
          </p:cNvPr>
          <p:cNvSpPr/>
          <p:nvPr/>
        </p:nvSpPr>
        <p:spPr>
          <a:xfrm>
            <a:off x="4029308" y="4860736"/>
            <a:ext cx="2240460" cy="91625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D70B7043-6C66-446F-A5FD-39D8DA05A6C4}"/>
              </a:ext>
            </a:extLst>
          </p:cNvPr>
          <p:cNvSpPr/>
          <p:nvPr/>
        </p:nvSpPr>
        <p:spPr>
          <a:xfrm>
            <a:off x="2416373" y="2739733"/>
            <a:ext cx="1664008" cy="80013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3CE6560-796F-4837-B8E8-45040B23210F}"/>
              </a:ext>
            </a:extLst>
          </p:cNvPr>
          <p:cNvSpPr/>
          <p:nvPr/>
        </p:nvSpPr>
        <p:spPr>
          <a:xfrm>
            <a:off x="4952160" y="2610140"/>
            <a:ext cx="4996111" cy="22601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74353F-289B-4FAC-A87A-F1E031854E25}"/>
              </a:ext>
            </a:extLst>
          </p:cNvPr>
          <p:cNvSpPr txBox="1"/>
          <p:nvPr/>
        </p:nvSpPr>
        <p:spPr>
          <a:xfrm>
            <a:off x="7027187" y="2595887"/>
            <a:ext cx="1128584" cy="35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DO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5D88A4-589E-40DA-834D-027282B1F008}"/>
              </a:ext>
            </a:extLst>
          </p:cNvPr>
          <p:cNvSpPr txBox="1"/>
          <p:nvPr/>
        </p:nvSpPr>
        <p:spPr>
          <a:xfrm>
            <a:off x="4415964" y="4943472"/>
            <a:ext cx="1442403" cy="35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CHECK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4A4A90-AC17-4D8A-AB4F-C1EA180521F1}"/>
              </a:ext>
            </a:extLst>
          </p:cNvPr>
          <p:cNvSpPr txBox="1"/>
          <p:nvPr/>
        </p:nvSpPr>
        <p:spPr>
          <a:xfrm>
            <a:off x="2321133" y="2899041"/>
            <a:ext cx="1823961" cy="62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ACTION</a:t>
            </a:r>
            <a:r>
              <a:rPr lang="en-US" dirty="0"/>
              <a:t> Safety Measures</a:t>
            </a:r>
            <a:endParaRPr kumimoji="1" lang="en-US" altLang="ja-JP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4D4D8DA-FC5E-4B3F-99F1-EED91349A6B1}"/>
              </a:ext>
            </a:extLst>
          </p:cNvPr>
          <p:cNvSpPr/>
          <p:nvPr/>
        </p:nvSpPr>
        <p:spPr>
          <a:xfrm>
            <a:off x="6364162" y="2956674"/>
            <a:ext cx="1791609" cy="5592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OBSERVE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67AD83F-98E0-4ABF-810A-400EF0E7CBF2}"/>
              </a:ext>
            </a:extLst>
          </p:cNvPr>
          <p:cNvSpPr/>
          <p:nvPr/>
        </p:nvSpPr>
        <p:spPr>
          <a:xfrm>
            <a:off x="8019060" y="3591190"/>
            <a:ext cx="1883424" cy="5592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ORIENT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BF99894-5DC6-4F2D-B97E-4A5933894F2F}"/>
              </a:ext>
            </a:extLst>
          </p:cNvPr>
          <p:cNvSpPr/>
          <p:nvPr/>
        </p:nvSpPr>
        <p:spPr>
          <a:xfrm>
            <a:off x="6482572" y="4188579"/>
            <a:ext cx="1812171" cy="5592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Decide</a:t>
            </a:r>
            <a:endParaRPr kumimoji="1" lang="en-US" altLang="en-US" dirty="0">
              <a:solidFill>
                <a:schemeClr val="tx1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DC68BB6E-6A42-4A5D-8A44-55A7451E88C5}"/>
              </a:ext>
            </a:extLst>
          </p:cNvPr>
          <p:cNvSpPr/>
          <p:nvPr/>
        </p:nvSpPr>
        <p:spPr>
          <a:xfrm>
            <a:off x="5225333" y="3568482"/>
            <a:ext cx="1208142" cy="5592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ACT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8BBB84D0-AFE3-4E43-A2D5-7F8B5097F082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8155771" y="3236277"/>
            <a:ext cx="671282" cy="3659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330EBA4-C0DB-4679-805B-04ACD2D71630}"/>
              </a:ext>
            </a:extLst>
          </p:cNvPr>
          <p:cNvCxnSpPr>
            <a:cxnSpLocks/>
          </p:cNvCxnSpPr>
          <p:nvPr/>
        </p:nvCxnSpPr>
        <p:spPr>
          <a:xfrm flipH="1">
            <a:off x="8055650" y="4045794"/>
            <a:ext cx="672833" cy="4349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A7EF60E-6003-4E79-84BB-A30F1B9528E4}"/>
              </a:ext>
            </a:extLst>
          </p:cNvPr>
          <p:cNvCxnSpPr>
            <a:cxnSpLocks/>
          </p:cNvCxnSpPr>
          <p:nvPr/>
        </p:nvCxnSpPr>
        <p:spPr>
          <a:xfrm flipH="1" flipV="1">
            <a:off x="5866515" y="4032499"/>
            <a:ext cx="734180" cy="3827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86884CA-2595-4DB8-A77A-FCB0C7922C01}"/>
              </a:ext>
            </a:extLst>
          </p:cNvPr>
          <p:cNvCxnSpPr>
            <a:cxnSpLocks/>
          </p:cNvCxnSpPr>
          <p:nvPr/>
        </p:nvCxnSpPr>
        <p:spPr>
          <a:xfrm flipV="1">
            <a:off x="6064016" y="3260303"/>
            <a:ext cx="476495" cy="4367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86DEDF7-4F63-46CA-95D5-CCAC70844611}"/>
              </a:ext>
            </a:extLst>
          </p:cNvPr>
          <p:cNvSpPr/>
          <p:nvPr/>
        </p:nvSpPr>
        <p:spPr>
          <a:xfrm>
            <a:off x="6585356" y="3663243"/>
            <a:ext cx="1415669" cy="355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OODA Loop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DA9C7AA-7B22-4F1F-8C20-44CFEA50E494}"/>
              </a:ext>
            </a:extLst>
          </p:cNvPr>
          <p:cNvSpPr/>
          <p:nvPr/>
        </p:nvSpPr>
        <p:spPr>
          <a:xfrm>
            <a:off x="3500420" y="3553701"/>
            <a:ext cx="1560756" cy="355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PDCA Cycle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2526D41-5E10-4B5C-8819-A701DBF17F4E}"/>
              </a:ext>
            </a:extLst>
          </p:cNvPr>
          <p:cNvSpPr/>
          <p:nvPr/>
        </p:nvSpPr>
        <p:spPr>
          <a:xfrm>
            <a:off x="4750626" y="2196901"/>
            <a:ext cx="3103274" cy="35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V-shape Development Process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068567-8E20-4963-8189-24597F0C5D1F}"/>
              </a:ext>
            </a:extLst>
          </p:cNvPr>
          <p:cNvSpPr txBox="1"/>
          <p:nvPr/>
        </p:nvSpPr>
        <p:spPr>
          <a:xfrm>
            <a:off x="5829404" y="98246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PLAN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F07DF78-64AA-456A-B5F3-068F1827EF81}"/>
              </a:ext>
            </a:extLst>
          </p:cNvPr>
          <p:cNvSpPr txBox="1"/>
          <p:nvPr/>
        </p:nvSpPr>
        <p:spPr>
          <a:xfrm>
            <a:off x="4280322" y="5193609"/>
            <a:ext cx="1066846" cy="35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dirty="0"/>
              <a:t>Accident Analysis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5F242B4-D702-452E-B8C9-9B0D30801864}"/>
              </a:ext>
            </a:extLst>
          </p:cNvPr>
          <p:cNvSpPr/>
          <p:nvPr/>
        </p:nvSpPr>
        <p:spPr>
          <a:xfrm>
            <a:off x="1539872" y="5146002"/>
            <a:ext cx="2445330" cy="8890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Incident reporting system and non-punitive environment</a:t>
            </a: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3217476F-2B13-409B-8C66-F45C5397DF75}"/>
              </a:ext>
            </a:extLst>
          </p:cNvPr>
          <p:cNvCxnSpPr>
            <a:cxnSpLocks/>
          </p:cNvCxnSpPr>
          <p:nvPr/>
        </p:nvCxnSpPr>
        <p:spPr>
          <a:xfrm flipH="1">
            <a:off x="3964763" y="5663121"/>
            <a:ext cx="956975" cy="1513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E5DE508E-A280-487A-9A98-426A9228355A}"/>
              </a:ext>
            </a:extLst>
          </p:cNvPr>
          <p:cNvCxnSpPr>
            <a:cxnSpLocks/>
          </p:cNvCxnSpPr>
          <p:nvPr/>
        </p:nvCxnSpPr>
        <p:spPr>
          <a:xfrm flipV="1">
            <a:off x="2853239" y="3712099"/>
            <a:ext cx="0" cy="13476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78EC257-59F7-4E72-92AB-C7F3F63CF088}"/>
              </a:ext>
            </a:extLst>
          </p:cNvPr>
          <p:cNvSpPr txBox="1"/>
          <p:nvPr/>
        </p:nvSpPr>
        <p:spPr>
          <a:xfrm>
            <a:off x="1620243" y="3760773"/>
            <a:ext cx="1373342" cy="112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400" dirty="0"/>
              <a:t>A team of selected crews with high standards on safety</a:t>
            </a: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E89722A-75E8-4340-B3B0-34F9D40F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08" y="952783"/>
            <a:ext cx="2743961" cy="1614094"/>
          </a:xfrm>
          <a:prstGeom prst="rect">
            <a:avLst/>
          </a:prstGeom>
        </p:spPr>
      </p:pic>
      <p:sp>
        <p:nvSpPr>
          <p:cNvPr id="31" name="矢印: 環状 30">
            <a:extLst>
              <a:ext uri="{FF2B5EF4-FFF2-40B4-BE49-F238E27FC236}">
                <a16:creationId xmlns:a16="http://schemas.microsoft.com/office/drawing/2014/main" id="{EBD6BF1A-120E-4DE7-BDB4-C8DD97AAD697}"/>
              </a:ext>
            </a:extLst>
          </p:cNvPr>
          <p:cNvSpPr/>
          <p:nvPr/>
        </p:nvSpPr>
        <p:spPr>
          <a:xfrm>
            <a:off x="6486439" y="1534756"/>
            <a:ext cx="1845395" cy="2010677"/>
          </a:xfrm>
          <a:prstGeom prst="circularArrow">
            <a:avLst>
              <a:gd name="adj1" fmla="val 12500"/>
              <a:gd name="adj2" fmla="val 1063199"/>
              <a:gd name="adj3" fmla="val 20457681"/>
              <a:gd name="adj4" fmla="val 16170086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268578D-891A-42C1-A3C6-6CC417CDDC93}"/>
              </a:ext>
            </a:extLst>
          </p:cNvPr>
          <p:cNvSpPr txBox="1"/>
          <p:nvPr/>
        </p:nvSpPr>
        <p:spPr>
          <a:xfrm>
            <a:off x="8441355" y="834091"/>
            <a:ext cx="2429767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en-US" b="1" dirty="0">
                <a:latin typeface="ＭＳ Ｐゴシック" panose="020B0600070205080204" pitchFamily="50" charset="-128"/>
              </a:rPr>
              <a:t>1. PDCA Cycle</a:t>
            </a:r>
            <a:endParaRPr kumimoji="1"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en-US" b="1" dirty="0">
                <a:latin typeface="ＭＳ Ｐゴシック" panose="020B0600070205080204" pitchFamily="50" charset="-128"/>
              </a:rPr>
              <a:t>2. OODA Loop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en-US" b="1" dirty="0">
                <a:latin typeface="ＭＳ Ｐゴシック" panose="020B0600070205080204" pitchFamily="50" charset="-128"/>
              </a:rPr>
              <a:t>3. V-shape Development Process</a:t>
            </a:r>
            <a:endParaRPr lang="en-US" altLang="ja-JP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3" name="矢印: 環状 32">
            <a:extLst>
              <a:ext uri="{FF2B5EF4-FFF2-40B4-BE49-F238E27FC236}">
                <a16:creationId xmlns:a16="http://schemas.microsoft.com/office/drawing/2014/main" id="{F6B4A8AB-D4EB-498C-BD1E-E77C62C66639}"/>
              </a:ext>
            </a:extLst>
          </p:cNvPr>
          <p:cNvSpPr/>
          <p:nvPr/>
        </p:nvSpPr>
        <p:spPr>
          <a:xfrm rot="16370121">
            <a:off x="4071775" y="1506695"/>
            <a:ext cx="1845395" cy="2010677"/>
          </a:xfrm>
          <a:prstGeom prst="circularArrow">
            <a:avLst>
              <a:gd name="adj1" fmla="val 12500"/>
              <a:gd name="adj2" fmla="val 1063199"/>
              <a:gd name="adj3" fmla="val 20457681"/>
              <a:gd name="adj4" fmla="val 16170086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7E035BB3-0888-4AE0-959A-5C72798A535E}"/>
              </a:ext>
            </a:extLst>
          </p:cNvPr>
          <p:cNvCxnSpPr>
            <a:cxnSpLocks/>
          </p:cNvCxnSpPr>
          <p:nvPr/>
        </p:nvCxnSpPr>
        <p:spPr>
          <a:xfrm flipV="1">
            <a:off x="3314329" y="1802139"/>
            <a:ext cx="20373" cy="11014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CD08DEF-0C09-433F-90CD-2C31A1DED411}"/>
              </a:ext>
            </a:extLst>
          </p:cNvPr>
          <p:cNvSpPr txBox="1"/>
          <p:nvPr/>
        </p:nvSpPr>
        <p:spPr>
          <a:xfrm>
            <a:off x="7547815" y="5239543"/>
            <a:ext cx="351734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en-US" dirty="0"/>
              <a:t>Pilots in Command (Safe Flight Administrators) are responsible for EVERYTHING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AB7B0A5-56F3-4A01-852E-3C8D816F9E81}"/>
              </a:ext>
            </a:extLst>
          </p:cNvPr>
          <p:cNvSpPr txBox="1"/>
          <p:nvPr/>
        </p:nvSpPr>
        <p:spPr>
          <a:xfrm>
            <a:off x="9397159" y="3712099"/>
            <a:ext cx="1983874" cy="14620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kumimoji="1" lang="en-US" altLang="ja-JP" dirty="0"/>
              <a:t>Pilots (operators of unmanned aerial vehicles) are responsible for DO.</a:t>
            </a:r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AE0A4781-9210-406F-8B6C-77D339A74539}"/>
              </a:ext>
            </a:extLst>
          </p:cNvPr>
          <p:cNvGrpSpPr/>
          <p:nvPr/>
        </p:nvGrpSpPr>
        <p:grpSpPr>
          <a:xfrm>
            <a:off x="1798344" y="799637"/>
            <a:ext cx="1741725" cy="733777"/>
            <a:chOff x="2172201" y="860597"/>
            <a:chExt cx="1741725" cy="733777"/>
          </a:xfrm>
        </p:grpSpPr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BA7E679B-BE1A-41E2-AE03-1300BE08D9F1}"/>
                </a:ext>
              </a:extLst>
            </p:cNvPr>
            <p:cNvSpPr/>
            <p:nvPr/>
          </p:nvSpPr>
          <p:spPr>
            <a:xfrm>
              <a:off x="2172201" y="860597"/>
              <a:ext cx="1741725" cy="474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2FF76D00-5934-435A-95B1-588041705411}"/>
                </a:ext>
              </a:extLst>
            </p:cNvPr>
            <p:cNvSpPr/>
            <p:nvPr/>
          </p:nvSpPr>
          <p:spPr>
            <a:xfrm>
              <a:off x="3111723" y="1122265"/>
              <a:ext cx="747045" cy="472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509C987-EF8D-488D-A0C3-78BCFF7CD57B}"/>
              </a:ext>
            </a:extLst>
          </p:cNvPr>
          <p:cNvSpPr txBox="1"/>
          <p:nvPr/>
        </p:nvSpPr>
        <p:spPr>
          <a:xfrm>
            <a:off x="2712436" y="918730"/>
            <a:ext cx="236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dirty="0"/>
              <a:t>Socially Acceptable Level of Risks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46C6FDF-22A3-433E-8188-E400559A3C7C}"/>
              </a:ext>
            </a:extLst>
          </p:cNvPr>
          <p:cNvSpPr txBox="1"/>
          <p:nvPr/>
        </p:nvSpPr>
        <p:spPr>
          <a:xfrm>
            <a:off x="950698" y="982460"/>
            <a:ext cx="9522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en-US" sz="1400" dirty="0"/>
              <a:t>Risk Axis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3EBE297-60A4-4C88-85F7-AA25B71EF648}"/>
              </a:ext>
            </a:extLst>
          </p:cNvPr>
          <p:cNvSpPr txBox="1"/>
          <p:nvPr/>
        </p:nvSpPr>
        <p:spPr>
          <a:xfrm>
            <a:off x="269415" y="2034420"/>
            <a:ext cx="1137027" cy="57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kumimoji="1" lang="en-US" altLang="en-US" sz="1400" dirty="0"/>
              <a:t>Safety Axis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FE827594-955A-4263-9D44-354B62B723AC}"/>
              </a:ext>
            </a:extLst>
          </p:cNvPr>
          <p:cNvSpPr/>
          <p:nvPr/>
        </p:nvSpPr>
        <p:spPr>
          <a:xfrm>
            <a:off x="5623013" y="1107538"/>
            <a:ext cx="1245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7200" b="1" dirty="0">
                <a:solidFill>
                  <a:srgbClr val="FF0000"/>
                </a:solidFill>
                <a:latin typeface="Acumin Pro SemiCondensed Black" panose="020B0906020202020204" pitchFamily="34" charset="0"/>
              </a:rPr>
              <a:t>V</a:t>
            </a:r>
            <a:endParaRPr lang="en-US" altLang="en-US" sz="7200" dirty="0">
              <a:solidFill>
                <a:srgbClr val="FF0000"/>
              </a:solidFill>
              <a:latin typeface="Acumin Pro SemiCondensed Black" panose="020B09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11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タイトル 1">
            <a:extLst>
              <a:ext uri="{FF2B5EF4-FFF2-40B4-BE49-F238E27FC236}">
                <a16:creationId xmlns:a16="http://schemas.microsoft.com/office/drawing/2014/main" id="{E7727CB0-7916-4523-84EC-E8CE3B4AD29A}"/>
              </a:ext>
            </a:extLst>
          </p:cNvPr>
          <p:cNvSpPr txBox="1">
            <a:spLocks/>
          </p:cNvSpPr>
          <p:nvPr/>
        </p:nvSpPr>
        <p:spPr bwMode="auto">
          <a:xfrm>
            <a:off x="369485" y="204787"/>
            <a:ext cx="1034728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ISO/TC20/SC16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Unmanned Aircraft Systems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</a:p>
        </p:txBody>
      </p:sp>
      <p:sp>
        <p:nvSpPr>
          <p:cNvPr id="63" name="コンテンツ プレースホルダー 2">
            <a:extLst>
              <a:ext uri="{FF2B5EF4-FFF2-40B4-BE49-F238E27FC236}">
                <a16:creationId xmlns:a16="http://schemas.microsoft.com/office/drawing/2014/main" id="{5E4D143B-0630-4B8B-94EA-4EE359294BFE}"/>
              </a:ext>
            </a:extLst>
          </p:cNvPr>
          <p:cNvSpPr txBox="1">
            <a:spLocks/>
          </p:cNvSpPr>
          <p:nvPr/>
        </p:nvSpPr>
        <p:spPr bwMode="auto">
          <a:xfrm>
            <a:off x="335328" y="1001122"/>
            <a:ext cx="4899660" cy="34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Established since June 2014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Now involve 17 participating countries and 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observers.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4 Working Groups (WG)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　①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General specification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　②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Product Systems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　③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Operational Procedures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        (ISO/AWI 23665)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　　④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UTM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6" name="吹き出し: 角を丸めた四角形 65">
            <a:extLst>
              <a:ext uri="{FF2B5EF4-FFF2-40B4-BE49-F238E27FC236}">
                <a16:creationId xmlns:a16="http://schemas.microsoft.com/office/drawing/2014/main" id="{73489648-E8BE-4563-914D-58411D5FD1B6}"/>
              </a:ext>
            </a:extLst>
          </p:cNvPr>
          <p:cNvSpPr/>
          <p:nvPr/>
        </p:nvSpPr>
        <p:spPr>
          <a:xfrm>
            <a:off x="5923862" y="837434"/>
            <a:ext cx="5428411" cy="2278207"/>
          </a:xfrm>
          <a:prstGeom prst="wedgeRoundRectCallout">
            <a:avLst>
              <a:gd name="adj1" fmla="val -77748"/>
              <a:gd name="adj2" fmla="val 60037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altLang="ja-JP" sz="1600" dirty="0"/>
              <a:t>Chairperson (until end 2021): Mr. John Walker</a:t>
            </a:r>
          </a:p>
          <a:p>
            <a:r>
              <a:rPr lang="en-US" altLang="ja-JP" sz="1600" dirty="0"/>
              <a:t>Secretariat: United States</a:t>
            </a:r>
          </a:p>
          <a:p>
            <a:r>
              <a:rPr lang="en-US" altLang="ja-JP" sz="1600" b="1" dirty="0"/>
              <a:t>Participating countries (17): </a:t>
            </a:r>
            <a:r>
              <a:rPr lang="en-US" altLang="ja-JP" sz="1600" dirty="0"/>
              <a:t>Belgium, China, Denmark, France, Germany, India, Islamic Republic of Iran, Italy, Japan, Republic of Korea, Russian Federation, Spain, Switzerland, Ukraine, UAE, UK, US</a:t>
            </a:r>
          </a:p>
          <a:p>
            <a:r>
              <a:rPr lang="en-US" altLang="ja-JP" sz="1600" b="1" dirty="0"/>
              <a:t>Observer (8): </a:t>
            </a:r>
            <a:r>
              <a:rPr lang="en-US" altLang="ja-JP" sz="1600" dirty="0"/>
              <a:t>Czech Republic, Ireland, Luxembourg, Netherlands, New Zealand, Poland, Slovakia, Sweden</a:t>
            </a:r>
            <a:endParaRPr lang="ja-JP" altLang="ja-JP" sz="1600" dirty="0"/>
          </a:p>
        </p:txBody>
      </p:sp>
      <p:pic>
        <p:nvPicPr>
          <p:cNvPr id="88" name="図 87">
            <a:extLst>
              <a:ext uri="{FF2B5EF4-FFF2-40B4-BE49-F238E27FC236}">
                <a16:creationId xmlns:a16="http://schemas.microsoft.com/office/drawing/2014/main" id="{1356D01F-A486-4A6B-9227-717577435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69" y="3203194"/>
            <a:ext cx="4432648" cy="2083345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C5BEFC6C-6905-4A41-B9F2-59D47D492940}"/>
              </a:ext>
            </a:extLst>
          </p:cNvPr>
          <p:cNvSpPr/>
          <p:nvPr/>
        </p:nvSpPr>
        <p:spPr>
          <a:xfrm>
            <a:off x="0" y="4648010"/>
            <a:ext cx="3059820" cy="64406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ISO/TC20/SC16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Establishment Confirmed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52000AD8-8869-4DE7-BE0E-A5A9811C92AC}"/>
              </a:ext>
            </a:extLst>
          </p:cNvPr>
          <p:cNvCxnSpPr>
            <a:cxnSpLocks/>
          </p:cNvCxnSpPr>
          <p:nvPr/>
        </p:nvCxnSpPr>
        <p:spPr>
          <a:xfrm>
            <a:off x="404005" y="5248984"/>
            <a:ext cx="6932" cy="155082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DB541E7-E5BC-4D60-A213-DA0919EC912F}"/>
              </a:ext>
            </a:extLst>
          </p:cNvPr>
          <p:cNvSpPr txBox="1"/>
          <p:nvPr/>
        </p:nvSpPr>
        <p:spPr>
          <a:xfrm>
            <a:off x="68459" y="5969005"/>
            <a:ext cx="953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1D2C64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2014.6</a:t>
            </a:r>
            <a:endParaRPr lang="ja-JP" altLang="en-US" sz="1200" b="1" dirty="0">
              <a:solidFill>
                <a:srgbClr val="1D2C64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708CE69A-036C-4E2E-8D75-6E9D500AA560}"/>
              </a:ext>
            </a:extLst>
          </p:cNvPr>
          <p:cNvSpPr txBox="1"/>
          <p:nvPr/>
        </p:nvSpPr>
        <p:spPr>
          <a:xfrm>
            <a:off x="1234765" y="5966032"/>
            <a:ext cx="961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1D2C64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2015.6</a:t>
            </a:r>
            <a:endParaRPr lang="ja-JP" altLang="en-US" sz="1200" b="1" dirty="0">
              <a:solidFill>
                <a:srgbClr val="1D2C64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824210D9-CA89-4E51-B92E-F3934C4C36CE}"/>
              </a:ext>
            </a:extLst>
          </p:cNvPr>
          <p:cNvSpPr txBox="1"/>
          <p:nvPr/>
        </p:nvSpPr>
        <p:spPr>
          <a:xfrm>
            <a:off x="2374963" y="5969601"/>
            <a:ext cx="955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293F8F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2015.12</a:t>
            </a:r>
            <a:endParaRPr lang="ja-JP" altLang="en-US" sz="1200" b="1" dirty="0">
              <a:solidFill>
                <a:srgbClr val="293F8F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510B1F1-AEB1-4CF0-BAC8-020397724853}"/>
              </a:ext>
            </a:extLst>
          </p:cNvPr>
          <p:cNvSpPr txBox="1"/>
          <p:nvPr/>
        </p:nvSpPr>
        <p:spPr>
          <a:xfrm>
            <a:off x="3499887" y="5987139"/>
            <a:ext cx="964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2D459F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2016.6</a:t>
            </a:r>
            <a:endParaRPr lang="ja-JP" altLang="en-US" sz="1200" b="1" dirty="0">
              <a:solidFill>
                <a:srgbClr val="2D459F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730A63A-E229-4E03-A32D-B783DB92E6A5}"/>
              </a:ext>
            </a:extLst>
          </p:cNvPr>
          <p:cNvSpPr txBox="1"/>
          <p:nvPr/>
        </p:nvSpPr>
        <p:spPr>
          <a:xfrm>
            <a:off x="4638824" y="5966032"/>
            <a:ext cx="964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324DB0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2017.3</a:t>
            </a:r>
            <a:endParaRPr lang="ja-JP" altLang="en-US" sz="1200" b="1" dirty="0">
              <a:solidFill>
                <a:srgbClr val="324DB0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6E9BA58B-9269-4877-9054-3326DC65B76E}"/>
              </a:ext>
            </a:extLst>
          </p:cNvPr>
          <p:cNvSpPr txBox="1"/>
          <p:nvPr/>
        </p:nvSpPr>
        <p:spPr>
          <a:xfrm>
            <a:off x="5773724" y="5969004"/>
            <a:ext cx="964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3C5AC8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2017.11</a:t>
            </a:r>
            <a:endParaRPr lang="ja-JP" altLang="en-US" sz="1200" b="1" dirty="0">
              <a:solidFill>
                <a:srgbClr val="3C5AC8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69CB76C-0F77-4CF0-9911-B889A3151D6A}"/>
              </a:ext>
            </a:extLst>
          </p:cNvPr>
          <p:cNvSpPr txBox="1"/>
          <p:nvPr/>
        </p:nvSpPr>
        <p:spPr>
          <a:xfrm>
            <a:off x="6914199" y="5969003"/>
            <a:ext cx="964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5B74D1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2018.6</a:t>
            </a:r>
            <a:endParaRPr lang="ja-JP" altLang="en-US" sz="1200" b="1" dirty="0">
              <a:solidFill>
                <a:srgbClr val="5B74D1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419B6516-59E5-4AA5-9DC6-B8B3484BF436}"/>
              </a:ext>
            </a:extLst>
          </p:cNvPr>
          <p:cNvSpPr txBox="1"/>
          <p:nvPr/>
        </p:nvSpPr>
        <p:spPr>
          <a:xfrm>
            <a:off x="8015931" y="5973417"/>
            <a:ext cx="964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798ED9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2018.11</a:t>
            </a:r>
            <a:endParaRPr lang="ja-JP" altLang="en-US" sz="1200" b="1" dirty="0">
              <a:solidFill>
                <a:srgbClr val="798ED9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A6B01E05-1D91-4491-9AE1-A3AEDAD70CC5}"/>
              </a:ext>
            </a:extLst>
          </p:cNvPr>
          <p:cNvSpPr/>
          <p:nvPr/>
        </p:nvSpPr>
        <p:spPr>
          <a:xfrm>
            <a:off x="1141213" y="5377737"/>
            <a:ext cx="1134762" cy="630494"/>
          </a:xfrm>
          <a:prstGeom prst="rect">
            <a:avLst/>
          </a:prstGeom>
          <a:solidFill>
            <a:srgbClr val="1D2C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1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USA</a:t>
            </a: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FCADD979-B26A-4BC7-BB60-114F2A8710A6}"/>
              </a:ext>
            </a:extLst>
          </p:cNvPr>
          <p:cNvSpPr/>
          <p:nvPr/>
        </p:nvSpPr>
        <p:spPr>
          <a:xfrm>
            <a:off x="2279840" y="5377737"/>
            <a:ext cx="1134762" cy="630494"/>
          </a:xfrm>
          <a:prstGeom prst="rect">
            <a:avLst/>
          </a:prstGeom>
          <a:solidFill>
            <a:srgbClr val="293F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2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UK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EEAE002C-7EBE-46B9-B6D3-C17894134443}"/>
              </a:ext>
            </a:extLst>
          </p:cNvPr>
          <p:cNvSpPr/>
          <p:nvPr/>
        </p:nvSpPr>
        <p:spPr>
          <a:xfrm>
            <a:off x="3415525" y="5377737"/>
            <a:ext cx="1134762" cy="630494"/>
          </a:xfrm>
          <a:prstGeom prst="rect">
            <a:avLst/>
          </a:prstGeom>
          <a:solidFill>
            <a:srgbClr val="2D459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3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China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3735D04A-ED67-421A-A000-6AC4B0CB8074}"/>
              </a:ext>
            </a:extLst>
          </p:cNvPr>
          <p:cNvSpPr/>
          <p:nvPr/>
        </p:nvSpPr>
        <p:spPr>
          <a:xfrm>
            <a:off x="4551211" y="5377737"/>
            <a:ext cx="1134762" cy="630494"/>
          </a:xfrm>
          <a:prstGeom prst="rect">
            <a:avLst/>
          </a:prstGeom>
          <a:solidFill>
            <a:srgbClr val="324D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4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Spain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F0FB23E0-665E-4336-AA8A-F7E9CA91F179}"/>
              </a:ext>
            </a:extLst>
          </p:cNvPr>
          <p:cNvSpPr/>
          <p:nvPr/>
        </p:nvSpPr>
        <p:spPr>
          <a:xfrm>
            <a:off x="5676381" y="5377737"/>
            <a:ext cx="1134762" cy="630494"/>
          </a:xfrm>
          <a:prstGeom prst="rect">
            <a:avLst/>
          </a:prstGeom>
          <a:solidFill>
            <a:srgbClr val="3C5AC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5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Korea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E70A401B-2A68-4F28-8B61-B4F353A8ABB7}"/>
              </a:ext>
            </a:extLst>
          </p:cNvPr>
          <p:cNvSpPr/>
          <p:nvPr/>
        </p:nvSpPr>
        <p:spPr>
          <a:xfrm>
            <a:off x="6813254" y="5377639"/>
            <a:ext cx="1134762" cy="631818"/>
          </a:xfrm>
          <a:prstGeom prst="rect">
            <a:avLst/>
          </a:prstGeom>
          <a:solidFill>
            <a:srgbClr val="5B74D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6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USA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E8F03129-8D16-4920-8A66-A6F4CE0CA32A}"/>
              </a:ext>
            </a:extLst>
          </p:cNvPr>
          <p:cNvSpPr/>
          <p:nvPr/>
        </p:nvSpPr>
        <p:spPr>
          <a:xfrm>
            <a:off x="7947235" y="5375754"/>
            <a:ext cx="1134764" cy="632638"/>
          </a:xfrm>
          <a:prstGeom prst="rect">
            <a:avLst/>
          </a:prstGeom>
          <a:solidFill>
            <a:srgbClr val="798E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7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Japan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0905D23E-76B4-446C-9B09-30255626DE9B}"/>
              </a:ext>
            </a:extLst>
          </p:cNvPr>
          <p:cNvSpPr/>
          <p:nvPr/>
        </p:nvSpPr>
        <p:spPr>
          <a:xfrm>
            <a:off x="9082916" y="5375752"/>
            <a:ext cx="1134764" cy="632638"/>
          </a:xfrm>
          <a:prstGeom prst="rect">
            <a:avLst/>
          </a:prstGeom>
          <a:solidFill>
            <a:srgbClr val="ABB8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8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UK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2821C25E-4073-4DCA-9C3E-13450D6905EB}"/>
              </a:ext>
            </a:extLst>
          </p:cNvPr>
          <p:cNvSpPr/>
          <p:nvPr/>
        </p:nvSpPr>
        <p:spPr>
          <a:xfrm>
            <a:off x="7652" y="5377737"/>
            <a:ext cx="1134762" cy="630494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D66016A9-5C88-4232-AEDE-98A8B4CDD742}"/>
              </a:ext>
            </a:extLst>
          </p:cNvPr>
          <p:cNvSpPr/>
          <p:nvPr/>
        </p:nvSpPr>
        <p:spPr>
          <a:xfrm>
            <a:off x="419245" y="5563753"/>
            <a:ext cx="241260" cy="24822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DE31A948-F11F-40DB-A635-49662BA4590B}"/>
              </a:ext>
            </a:extLst>
          </p:cNvPr>
          <p:cNvSpPr/>
          <p:nvPr/>
        </p:nvSpPr>
        <p:spPr>
          <a:xfrm>
            <a:off x="10498429" y="5582361"/>
            <a:ext cx="189888" cy="21101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二等辺三角形 85">
            <a:extLst>
              <a:ext uri="{FF2B5EF4-FFF2-40B4-BE49-F238E27FC236}">
                <a16:creationId xmlns:a16="http://schemas.microsoft.com/office/drawing/2014/main" id="{A64EDFAD-80DA-4994-B35D-8E9093E3DDCD}"/>
              </a:ext>
            </a:extLst>
          </p:cNvPr>
          <p:cNvSpPr/>
          <p:nvPr/>
        </p:nvSpPr>
        <p:spPr>
          <a:xfrm rot="5400000">
            <a:off x="11453277" y="5281913"/>
            <a:ext cx="631624" cy="833631"/>
          </a:xfrm>
          <a:prstGeom prst="triangle">
            <a:avLst/>
          </a:prstGeom>
          <a:solidFill>
            <a:srgbClr val="CC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0" cap="none" spc="0" normalizeH="0" baseline="0" noProof="0">
              <a:ln>
                <a:noFill/>
              </a:ln>
              <a:solidFill>
                <a:srgbClr val="1D2C64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F99DB0D-ADC8-4568-977E-B525C26C60F7}"/>
              </a:ext>
            </a:extLst>
          </p:cNvPr>
          <p:cNvSpPr txBox="1"/>
          <p:nvPr/>
        </p:nvSpPr>
        <p:spPr>
          <a:xfrm>
            <a:off x="9185178" y="5968480"/>
            <a:ext cx="964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ABB8E7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2019.6</a:t>
            </a:r>
            <a:endParaRPr lang="ja-JP" altLang="en-US" sz="1200" b="1" dirty="0">
              <a:solidFill>
                <a:srgbClr val="ABB8E7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26BCBDE1-D24A-4457-B9DD-9E664FD403D4}"/>
              </a:ext>
            </a:extLst>
          </p:cNvPr>
          <p:cNvSpPr/>
          <p:nvPr/>
        </p:nvSpPr>
        <p:spPr>
          <a:xfrm>
            <a:off x="10218127" y="5375750"/>
            <a:ext cx="1134764" cy="632638"/>
          </a:xfrm>
          <a:prstGeom prst="rect">
            <a:avLst/>
          </a:prstGeom>
          <a:solidFill>
            <a:srgbClr val="CCC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9</a:t>
            </a:r>
          </a:p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China</a:t>
            </a:r>
            <a:endParaRPr kumimoji="0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7088162E-1D49-4D29-96B3-3D7106DF1989}"/>
              </a:ext>
            </a:extLst>
          </p:cNvPr>
          <p:cNvSpPr txBox="1"/>
          <p:nvPr/>
        </p:nvSpPr>
        <p:spPr>
          <a:xfrm>
            <a:off x="10304188" y="5968479"/>
            <a:ext cx="964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dirty="0">
                <a:solidFill>
                  <a:srgbClr val="ABB8E7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2019.11</a:t>
            </a:r>
            <a:endParaRPr lang="ja-JP" altLang="en-US" sz="1200" b="1" dirty="0">
              <a:solidFill>
                <a:srgbClr val="ABB8E7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60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884539-2EE9-406A-B506-FDE1EFE299E6}"/>
              </a:ext>
            </a:extLst>
          </p:cNvPr>
          <p:cNvSpPr txBox="1">
            <a:spLocks/>
          </p:cNvSpPr>
          <p:nvPr/>
        </p:nvSpPr>
        <p:spPr bwMode="auto">
          <a:xfrm>
            <a:off x="369485" y="204787"/>
            <a:ext cx="1034728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Different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Working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Groups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of</a:t>
            </a:r>
            <a:r>
              <a:rPr lang="ja-JP" altLang="en-US" sz="3200" dirty="0">
                <a:solidFill>
                  <a:sysClr val="windowText" lastClr="000000"/>
                </a:solidFill>
              </a:rPr>
              <a:t> </a:t>
            </a:r>
            <a:r>
              <a:rPr lang="en-US" altLang="ja-JP" sz="3200" dirty="0">
                <a:solidFill>
                  <a:sysClr val="windowText" lastClr="000000"/>
                </a:solidFill>
              </a:rPr>
              <a:t>ISO/TC20/SC16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BCD44D-F100-4ED3-A12B-B78FE13925E1}"/>
              </a:ext>
            </a:extLst>
          </p:cNvPr>
          <p:cNvSpPr/>
          <p:nvPr/>
        </p:nvSpPr>
        <p:spPr>
          <a:xfrm>
            <a:off x="2896879" y="3461855"/>
            <a:ext cx="196058" cy="110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ja-JP" altLang="en-US" sz="800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BB3CD3B-0A80-41EB-ADFF-DA72D52A0232}"/>
              </a:ext>
            </a:extLst>
          </p:cNvPr>
          <p:cNvSpPr/>
          <p:nvPr/>
        </p:nvSpPr>
        <p:spPr>
          <a:xfrm>
            <a:off x="4894900" y="2323688"/>
            <a:ext cx="196058" cy="134383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ja-JP" altLang="en-US" sz="800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61AE8D-7A37-437B-B606-2B6417631D89}"/>
              </a:ext>
            </a:extLst>
          </p:cNvPr>
          <p:cNvSpPr/>
          <p:nvPr/>
        </p:nvSpPr>
        <p:spPr>
          <a:xfrm>
            <a:off x="2719448" y="2323688"/>
            <a:ext cx="196058" cy="134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ja-JP" altLang="en-US" sz="800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EDF6820-3020-404B-B0A0-3D39038A0FC9}"/>
              </a:ext>
            </a:extLst>
          </p:cNvPr>
          <p:cNvSpPr/>
          <p:nvPr/>
        </p:nvSpPr>
        <p:spPr>
          <a:xfrm>
            <a:off x="5115617" y="2715483"/>
            <a:ext cx="196058" cy="11037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ja-JP" altLang="en-US" sz="800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4BF9F73-E490-45F5-AD32-078F6941AE19}"/>
              </a:ext>
            </a:extLst>
          </p:cNvPr>
          <p:cNvSpPr/>
          <p:nvPr/>
        </p:nvSpPr>
        <p:spPr>
          <a:xfrm>
            <a:off x="3587493" y="838583"/>
            <a:ext cx="4211272" cy="4481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r>
              <a:rPr kumimoji="0" lang="en-US" altLang="ja-JP" sz="1050" kern="0" dirty="0">
                <a:solidFill>
                  <a:schemeClr val="tx1"/>
                </a:solidFill>
              </a:rPr>
              <a:t>CD</a:t>
            </a:r>
            <a:r>
              <a:rPr kumimoji="0" lang="en-US" altLang="en-US" sz="1050" kern="0" dirty="0">
                <a:solidFill>
                  <a:schemeClr val="tx1"/>
                </a:solidFill>
              </a:rPr>
              <a:t>21384-1 Unmanned Aircraft Systems </a:t>
            </a:r>
          </a:p>
          <a:p>
            <a:pPr algn="ctr" defTabSz="844083">
              <a:defRPr/>
            </a:pPr>
            <a:r>
              <a:rPr kumimoji="0" lang="en-US" altLang="en-US" sz="1050" kern="0" dirty="0">
                <a:solidFill>
                  <a:schemeClr val="tx1"/>
                </a:solidFill>
              </a:rPr>
              <a:t>– Part 1: General specification</a:t>
            </a:r>
            <a:endParaRPr kumimoji="0" lang="ja-JP" altLang="en-US" sz="1050" kern="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66CD5D5-74E9-4F48-B7C0-A253CCECE093}"/>
              </a:ext>
            </a:extLst>
          </p:cNvPr>
          <p:cNvSpPr/>
          <p:nvPr/>
        </p:nvSpPr>
        <p:spPr>
          <a:xfrm>
            <a:off x="604799" y="1964585"/>
            <a:ext cx="1470434" cy="474663"/>
          </a:xfrm>
          <a:prstGeom prst="rect">
            <a:avLst/>
          </a:prstGeom>
          <a:solidFill>
            <a:srgbClr val="B5D1E2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3231" rIns="33231" rtlCol="0" anchor="ctr"/>
          <a:lstStyle/>
          <a:p>
            <a:pPr defTabSz="844083">
              <a:defRPr/>
            </a:pPr>
            <a:r>
              <a:rPr kumimoji="0" lang="en-US" altLang="ja-JP" sz="1000" b="1" kern="0" dirty="0">
                <a:solidFill>
                  <a:schemeClr val="tx1"/>
                </a:solidFill>
              </a:rPr>
              <a:t>Compliance and Airworthiness Directives 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0215A87-0585-4F90-9FF1-E7622F456A3F}"/>
              </a:ext>
            </a:extLst>
          </p:cNvPr>
          <p:cNvSpPr/>
          <p:nvPr/>
        </p:nvSpPr>
        <p:spPr>
          <a:xfrm>
            <a:off x="2744266" y="2057783"/>
            <a:ext cx="1470434" cy="403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1000" b="1" kern="0" dirty="0">
                <a:solidFill>
                  <a:schemeClr val="tx1"/>
                </a:solidFill>
              </a:rPr>
              <a:t>WD21384-2: </a:t>
            </a:r>
            <a:br>
              <a:rPr kumimoji="0" lang="en-US" altLang="ja-JP" sz="1000" b="1" kern="0" dirty="0">
                <a:solidFill>
                  <a:schemeClr val="tx1"/>
                </a:solidFill>
              </a:rPr>
            </a:br>
            <a:r>
              <a:rPr kumimoji="0" lang="en-US" altLang="ja-JP" sz="1000" b="1" kern="0" dirty="0">
                <a:solidFill>
                  <a:schemeClr val="tx1"/>
                </a:solidFill>
              </a:rPr>
              <a:t>Product systems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2C3D30-B38A-4AD1-A6BB-FCCB9E28B8A6}"/>
              </a:ext>
            </a:extLst>
          </p:cNvPr>
          <p:cNvSpPr/>
          <p:nvPr/>
        </p:nvSpPr>
        <p:spPr>
          <a:xfrm>
            <a:off x="2964984" y="2549959"/>
            <a:ext cx="1249717" cy="275897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Compliance and Airworthiness Matrix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A02F111-D0E2-48C3-A49E-FA1688963DBD}"/>
              </a:ext>
            </a:extLst>
          </p:cNvPr>
          <p:cNvSpPr/>
          <p:nvPr/>
        </p:nvSpPr>
        <p:spPr>
          <a:xfrm>
            <a:off x="4894901" y="2057783"/>
            <a:ext cx="1927446" cy="403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defTabSz="844083">
              <a:defRPr/>
            </a:pPr>
            <a:r>
              <a:rPr kumimoji="0" lang="en-US" altLang="ja-JP" sz="1000" b="1" kern="0" dirty="0">
                <a:solidFill>
                  <a:schemeClr val="tx1"/>
                </a:solidFill>
              </a:rPr>
              <a:t>WD21384-3: Operational procedures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25B2D47-8E0C-495A-B12D-AEE91AB117DB}"/>
              </a:ext>
            </a:extLst>
          </p:cNvPr>
          <p:cNvSpPr/>
          <p:nvPr/>
        </p:nvSpPr>
        <p:spPr>
          <a:xfrm>
            <a:off x="5115617" y="2549959"/>
            <a:ext cx="1706729" cy="27589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Airspace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1EDF74-923E-4865-A88D-C2F2D366C36B}"/>
              </a:ext>
            </a:extLst>
          </p:cNvPr>
          <p:cNvSpPr/>
          <p:nvPr/>
        </p:nvSpPr>
        <p:spPr>
          <a:xfrm>
            <a:off x="7638510" y="2057783"/>
            <a:ext cx="1495092" cy="403107"/>
          </a:xfrm>
          <a:prstGeom prst="rect">
            <a:avLst/>
          </a:prstGeom>
          <a:solidFill>
            <a:srgbClr val="FAE5D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1000" b="1" kern="0" dirty="0">
                <a:solidFill>
                  <a:schemeClr val="tx1"/>
                </a:solidFill>
              </a:rPr>
              <a:t>Testing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3129E9C-B758-43E3-A6E0-E7F2939F1ACE}"/>
              </a:ext>
            </a:extLst>
          </p:cNvPr>
          <p:cNvSpPr/>
          <p:nvPr/>
        </p:nvSpPr>
        <p:spPr>
          <a:xfrm>
            <a:off x="5337136" y="2914922"/>
            <a:ext cx="1485210" cy="30348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NXX Part 4: Airspace below 500 ft.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4B3CC96-04DA-4EBE-9F3C-51F67BC687BF}"/>
              </a:ext>
            </a:extLst>
          </p:cNvPr>
          <p:cNvSpPr/>
          <p:nvPr/>
        </p:nvSpPr>
        <p:spPr>
          <a:xfrm>
            <a:off x="2964750" y="3285535"/>
            <a:ext cx="1249950" cy="275897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Power source 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1AF1AE9-12F3-4866-98B2-B073A248D243}"/>
              </a:ext>
            </a:extLst>
          </p:cNvPr>
          <p:cNvSpPr/>
          <p:nvPr/>
        </p:nvSpPr>
        <p:spPr>
          <a:xfrm>
            <a:off x="2964750" y="4040064"/>
            <a:ext cx="1249950" cy="275897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Autonomous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en-US" sz="800" kern="0" dirty="0">
                <a:solidFill>
                  <a:schemeClr val="tx1"/>
                </a:solidFill>
              </a:rPr>
              <a:t>UAS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4F3D6A1-9287-411B-8030-CEFB6270994A}"/>
              </a:ext>
            </a:extLst>
          </p:cNvPr>
          <p:cNvSpPr/>
          <p:nvPr/>
        </p:nvSpPr>
        <p:spPr>
          <a:xfrm>
            <a:off x="5337136" y="3307476"/>
            <a:ext cx="1485210" cy="30348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NXX Part 5: Above FL600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C101D4E-99B1-434D-A904-3E2B77A55BD5}"/>
              </a:ext>
            </a:extLst>
          </p:cNvPr>
          <p:cNvSpPr/>
          <p:nvPr/>
        </p:nvSpPr>
        <p:spPr>
          <a:xfrm>
            <a:off x="5337136" y="3700030"/>
            <a:ext cx="1480412" cy="30348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NXX Part 6: Airspace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Guidance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System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5745D75-82A9-4074-982A-82688C7D8322}"/>
              </a:ext>
            </a:extLst>
          </p:cNvPr>
          <p:cNvSpPr/>
          <p:nvPr/>
        </p:nvSpPr>
        <p:spPr>
          <a:xfrm>
            <a:off x="5138328" y="4086162"/>
            <a:ext cx="1274375" cy="331075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Schools And Other Certificated Agencies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A767129-8C7A-4BCE-8D5A-DF7D9ABECD15}"/>
              </a:ext>
            </a:extLst>
          </p:cNvPr>
          <p:cNvSpPr/>
          <p:nvPr/>
        </p:nvSpPr>
        <p:spPr>
          <a:xfrm>
            <a:off x="5138328" y="4506306"/>
            <a:ext cx="1274375" cy="33230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Autonomous Flight</a:t>
            </a:r>
          </a:p>
        </p:txBody>
      </p:sp>
      <p:cxnSp>
        <p:nvCxnSpPr>
          <p:cNvPr id="22" name="カギ線コネクタ 84">
            <a:extLst>
              <a:ext uri="{FF2B5EF4-FFF2-40B4-BE49-F238E27FC236}">
                <a16:creationId xmlns:a16="http://schemas.microsoft.com/office/drawing/2014/main" id="{E8D224EF-F109-4E25-9B21-F3890FF53DF2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3177633" y="-550912"/>
            <a:ext cx="677881" cy="4353113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3" name="カギ線コネクタ 85">
            <a:extLst>
              <a:ext uri="{FF2B5EF4-FFF2-40B4-BE49-F238E27FC236}">
                <a16:creationId xmlns:a16="http://schemas.microsoft.com/office/drawing/2014/main" id="{BEBCF8AC-2759-4C81-8673-8B66CE24B81D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rot="5400000">
            <a:off x="4200767" y="565420"/>
            <a:ext cx="771079" cy="2213646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4" name="カギ線コネクタ 87">
            <a:extLst>
              <a:ext uri="{FF2B5EF4-FFF2-40B4-BE49-F238E27FC236}">
                <a16:creationId xmlns:a16="http://schemas.microsoft.com/office/drawing/2014/main" id="{8EEAF03D-E790-4856-A51E-16F85B9B7703}"/>
              </a:ext>
            </a:extLst>
          </p:cNvPr>
          <p:cNvCxnSpPr>
            <a:stCxn id="8" idx="2"/>
            <a:endCxn id="14" idx="0"/>
          </p:cNvCxnSpPr>
          <p:nvPr/>
        </p:nvCxnSpPr>
        <p:spPr>
          <a:xfrm rot="16200000" flipH="1">
            <a:off x="6654053" y="325779"/>
            <a:ext cx="771079" cy="2692927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5" name="カギ線コネクタ 88">
            <a:extLst>
              <a:ext uri="{FF2B5EF4-FFF2-40B4-BE49-F238E27FC236}">
                <a16:creationId xmlns:a16="http://schemas.microsoft.com/office/drawing/2014/main" id="{7267507E-6C79-4CBF-8058-8F3E2C0B53B0}"/>
              </a:ext>
            </a:extLst>
          </p:cNvPr>
          <p:cNvCxnSpPr>
            <a:stCxn id="6" idx="2"/>
            <a:endCxn id="11" idx="1"/>
          </p:cNvCxnSpPr>
          <p:nvPr/>
        </p:nvCxnSpPr>
        <p:spPr>
          <a:xfrm rot="16200000" flipH="1">
            <a:off x="2776313" y="2499235"/>
            <a:ext cx="229837" cy="147506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6" name="カギ線コネクタ 89">
            <a:extLst>
              <a:ext uri="{FF2B5EF4-FFF2-40B4-BE49-F238E27FC236}">
                <a16:creationId xmlns:a16="http://schemas.microsoft.com/office/drawing/2014/main" id="{BA9BFA35-2687-428B-884A-99A0CAB39009}"/>
              </a:ext>
            </a:extLst>
          </p:cNvPr>
          <p:cNvCxnSpPr>
            <a:stCxn id="6" idx="2"/>
            <a:endCxn id="16" idx="1"/>
          </p:cNvCxnSpPr>
          <p:nvPr/>
        </p:nvCxnSpPr>
        <p:spPr>
          <a:xfrm rot="16200000" flipH="1">
            <a:off x="2408408" y="2867140"/>
            <a:ext cx="965413" cy="147273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7" name="カギ線コネクタ 90">
            <a:extLst>
              <a:ext uri="{FF2B5EF4-FFF2-40B4-BE49-F238E27FC236}">
                <a16:creationId xmlns:a16="http://schemas.microsoft.com/office/drawing/2014/main" id="{FA0BA8B4-74CA-4D45-9D89-E67187CEED26}"/>
              </a:ext>
            </a:extLst>
          </p:cNvPr>
          <p:cNvCxnSpPr>
            <a:stCxn id="6" idx="2"/>
            <a:endCxn id="17" idx="1"/>
          </p:cNvCxnSpPr>
          <p:nvPr/>
        </p:nvCxnSpPr>
        <p:spPr>
          <a:xfrm rot="16200000" flipH="1">
            <a:off x="2031142" y="3244405"/>
            <a:ext cx="1719942" cy="147273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8" name="カギ線コネクタ 91">
            <a:extLst>
              <a:ext uri="{FF2B5EF4-FFF2-40B4-BE49-F238E27FC236}">
                <a16:creationId xmlns:a16="http://schemas.microsoft.com/office/drawing/2014/main" id="{CA168C28-FB0F-4556-897B-6AC76ECF5895}"/>
              </a:ext>
            </a:extLst>
          </p:cNvPr>
          <p:cNvCxnSpPr>
            <a:cxnSpLocks/>
            <a:stCxn id="4" idx="2"/>
            <a:endCxn id="13" idx="1"/>
          </p:cNvCxnSpPr>
          <p:nvPr/>
        </p:nvCxnSpPr>
        <p:spPr>
          <a:xfrm rot="16200000" flipH="1">
            <a:off x="4939355" y="2511645"/>
            <a:ext cx="229837" cy="122688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29" name="カギ線コネクタ 92">
            <a:extLst>
              <a:ext uri="{FF2B5EF4-FFF2-40B4-BE49-F238E27FC236}">
                <a16:creationId xmlns:a16="http://schemas.microsoft.com/office/drawing/2014/main" id="{0515E59E-25FE-4389-8900-35EE32749BAB}"/>
              </a:ext>
            </a:extLst>
          </p:cNvPr>
          <p:cNvCxnSpPr>
            <a:stCxn id="4" idx="2"/>
            <a:endCxn id="20" idx="1"/>
          </p:cNvCxnSpPr>
          <p:nvPr/>
        </p:nvCxnSpPr>
        <p:spPr>
          <a:xfrm rot="16200000" flipH="1">
            <a:off x="4168814" y="3282185"/>
            <a:ext cx="1793629" cy="145398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0" name="カギ線コネクタ 93">
            <a:extLst>
              <a:ext uri="{FF2B5EF4-FFF2-40B4-BE49-F238E27FC236}">
                <a16:creationId xmlns:a16="http://schemas.microsoft.com/office/drawing/2014/main" id="{9932354D-B892-4B16-97BD-E44699A41042}"/>
              </a:ext>
            </a:extLst>
          </p:cNvPr>
          <p:cNvCxnSpPr>
            <a:stCxn id="4" idx="2"/>
            <a:endCxn id="21" idx="1"/>
          </p:cNvCxnSpPr>
          <p:nvPr/>
        </p:nvCxnSpPr>
        <p:spPr>
          <a:xfrm rot="16200000" flipH="1">
            <a:off x="3958433" y="3492566"/>
            <a:ext cx="2214390" cy="145398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1" name="カギ線コネクタ 94">
            <a:extLst>
              <a:ext uri="{FF2B5EF4-FFF2-40B4-BE49-F238E27FC236}">
                <a16:creationId xmlns:a16="http://schemas.microsoft.com/office/drawing/2014/main" id="{378B74F3-11F3-417C-B6AE-9A72C60BBBDF}"/>
              </a:ext>
            </a:extLst>
          </p:cNvPr>
          <p:cNvCxnSpPr>
            <a:cxnSpLocks/>
            <a:stCxn id="7" idx="2"/>
            <a:endCxn id="15" idx="1"/>
          </p:cNvCxnSpPr>
          <p:nvPr/>
        </p:nvCxnSpPr>
        <p:spPr>
          <a:xfrm rot="16200000" flipH="1">
            <a:off x="5154985" y="2884514"/>
            <a:ext cx="240812" cy="123490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2" name="カギ線コネクタ 95">
            <a:extLst>
              <a:ext uri="{FF2B5EF4-FFF2-40B4-BE49-F238E27FC236}">
                <a16:creationId xmlns:a16="http://schemas.microsoft.com/office/drawing/2014/main" id="{815C01C0-CB58-4E43-B778-D5D08E80A818}"/>
              </a:ext>
            </a:extLst>
          </p:cNvPr>
          <p:cNvCxnSpPr>
            <a:cxnSpLocks/>
            <a:stCxn id="7" idx="2"/>
            <a:endCxn id="18" idx="1"/>
          </p:cNvCxnSpPr>
          <p:nvPr/>
        </p:nvCxnSpPr>
        <p:spPr>
          <a:xfrm rot="16200000" flipH="1">
            <a:off x="4958708" y="3080791"/>
            <a:ext cx="633366" cy="123490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3" name="カギ線コネクタ 96">
            <a:extLst>
              <a:ext uri="{FF2B5EF4-FFF2-40B4-BE49-F238E27FC236}">
                <a16:creationId xmlns:a16="http://schemas.microsoft.com/office/drawing/2014/main" id="{1479FE7C-500D-496C-8902-DDA5D794AF59}"/>
              </a:ext>
            </a:extLst>
          </p:cNvPr>
          <p:cNvCxnSpPr>
            <a:cxnSpLocks/>
            <a:stCxn id="7" idx="2"/>
            <a:endCxn id="19" idx="1"/>
          </p:cNvCxnSpPr>
          <p:nvPr/>
        </p:nvCxnSpPr>
        <p:spPr>
          <a:xfrm rot="16200000" flipH="1">
            <a:off x="4762431" y="3277068"/>
            <a:ext cx="1025920" cy="123490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4" name="カギ線コネクタ 98">
            <a:extLst>
              <a:ext uri="{FF2B5EF4-FFF2-40B4-BE49-F238E27FC236}">
                <a16:creationId xmlns:a16="http://schemas.microsoft.com/office/drawing/2014/main" id="{FED66AAB-F58A-4BE7-9164-A815FF9C63E5}"/>
              </a:ext>
            </a:extLst>
          </p:cNvPr>
          <p:cNvCxnSpPr>
            <a:stCxn id="8" idx="2"/>
            <a:endCxn id="35" idx="3"/>
          </p:cNvCxnSpPr>
          <p:nvPr/>
        </p:nvCxnSpPr>
        <p:spPr>
          <a:xfrm rot="5400000">
            <a:off x="4755708" y="538765"/>
            <a:ext cx="189482" cy="1685361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6F7C464-E53A-4953-AA6B-7D7F46B53D54}"/>
              </a:ext>
            </a:extLst>
          </p:cNvPr>
          <p:cNvSpPr/>
          <p:nvPr/>
        </p:nvSpPr>
        <p:spPr>
          <a:xfrm>
            <a:off x="1516084" y="1373400"/>
            <a:ext cx="2491685" cy="2055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1000" kern="0" dirty="0">
                <a:solidFill>
                  <a:schemeClr val="tx1"/>
                </a:solidFill>
              </a:rPr>
              <a:t>WD21895</a:t>
            </a:r>
            <a:r>
              <a:rPr kumimoji="0" lang="ja-JP" altLang="en-US" sz="10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1000" kern="0" dirty="0">
                <a:solidFill>
                  <a:schemeClr val="tx1"/>
                </a:solidFill>
              </a:rPr>
              <a:t>Category</a:t>
            </a:r>
            <a:r>
              <a:rPr kumimoji="0" lang="ja-JP" altLang="en-US" sz="10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1000" kern="0" dirty="0">
                <a:solidFill>
                  <a:schemeClr val="tx1"/>
                </a:solidFill>
              </a:rPr>
              <a:t>and</a:t>
            </a:r>
            <a:r>
              <a:rPr kumimoji="0" lang="ja-JP" altLang="en-US" sz="10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1000" kern="0" dirty="0">
                <a:solidFill>
                  <a:schemeClr val="tx1"/>
                </a:solidFill>
              </a:rPr>
              <a:t>classification</a:t>
            </a:r>
            <a:endParaRPr kumimoji="0" lang="ja-JP" altLang="en-US" sz="1000" kern="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E412E37-EE19-49B7-A8BB-DDEF2B961477}"/>
              </a:ext>
            </a:extLst>
          </p:cNvPr>
          <p:cNvSpPr/>
          <p:nvPr/>
        </p:nvSpPr>
        <p:spPr>
          <a:xfrm>
            <a:off x="2964984" y="2917584"/>
            <a:ext cx="1249717" cy="275897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en-US" sz="800" kern="0" dirty="0">
                <a:solidFill>
                  <a:schemeClr val="tx1"/>
                </a:solidFill>
              </a:rPr>
              <a:t>Guidance, Navigation and Control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BBE2859-4D28-4CFE-BA38-5A885A590E5F}"/>
              </a:ext>
            </a:extLst>
          </p:cNvPr>
          <p:cNvSpPr/>
          <p:nvPr/>
        </p:nvSpPr>
        <p:spPr>
          <a:xfrm>
            <a:off x="3136382" y="3661293"/>
            <a:ext cx="1078318" cy="303486"/>
          </a:xfrm>
          <a:prstGeom prst="rect">
            <a:avLst/>
          </a:prstGeom>
          <a:noFill/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Battery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38" name="カギ線コネクタ 103">
            <a:extLst>
              <a:ext uri="{FF2B5EF4-FFF2-40B4-BE49-F238E27FC236}">
                <a16:creationId xmlns:a16="http://schemas.microsoft.com/office/drawing/2014/main" id="{6CB70381-9E30-493B-BA89-E3237AE7F293}"/>
              </a:ext>
            </a:extLst>
          </p:cNvPr>
          <p:cNvCxnSpPr>
            <a:stCxn id="3" idx="2"/>
            <a:endCxn id="37" idx="1"/>
          </p:cNvCxnSpPr>
          <p:nvPr/>
        </p:nvCxnSpPr>
        <p:spPr>
          <a:xfrm rot="16200000" flipH="1">
            <a:off x="2945241" y="3621893"/>
            <a:ext cx="240811" cy="141474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39" name="カギ線コネクタ 104">
            <a:extLst>
              <a:ext uri="{FF2B5EF4-FFF2-40B4-BE49-F238E27FC236}">
                <a16:creationId xmlns:a16="http://schemas.microsoft.com/office/drawing/2014/main" id="{6D1448DC-2372-4849-92E0-48B9E31083D4}"/>
              </a:ext>
            </a:extLst>
          </p:cNvPr>
          <p:cNvCxnSpPr>
            <a:stCxn id="6" idx="2"/>
            <a:endCxn id="36" idx="1"/>
          </p:cNvCxnSpPr>
          <p:nvPr/>
        </p:nvCxnSpPr>
        <p:spPr>
          <a:xfrm rot="16200000" flipH="1">
            <a:off x="2592499" y="2683048"/>
            <a:ext cx="597462" cy="147506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95791EF-6D74-487A-9A87-7F086E8059F2}"/>
              </a:ext>
            </a:extLst>
          </p:cNvPr>
          <p:cNvSpPr/>
          <p:nvPr/>
        </p:nvSpPr>
        <p:spPr>
          <a:xfrm>
            <a:off x="9853174" y="2321706"/>
            <a:ext cx="196058" cy="134383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endParaRPr lang="ja-JP" altLang="en-US" sz="800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6815273-6E5A-4A5B-9A7E-BA9C863BBD99}"/>
              </a:ext>
            </a:extLst>
          </p:cNvPr>
          <p:cNvSpPr/>
          <p:nvPr/>
        </p:nvSpPr>
        <p:spPr>
          <a:xfrm>
            <a:off x="9853335" y="2055802"/>
            <a:ext cx="1495092" cy="403107"/>
          </a:xfrm>
          <a:prstGeom prst="rect">
            <a:avLst/>
          </a:prstGeom>
          <a:solidFill>
            <a:srgbClr val="FAE5D0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1000" b="1" kern="0" dirty="0">
                <a:solidFill>
                  <a:schemeClr val="tx1"/>
                </a:solidFill>
              </a:rPr>
              <a:t>UTM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CB8322C1-DE37-46AC-BF3B-44B1D3685833}"/>
              </a:ext>
            </a:extLst>
          </p:cNvPr>
          <p:cNvSpPr/>
          <p:nvPr/>
        </p:nvSpPr>
        <p:spPr>
          <a:xfrm>
            <a:off x="10074053" y="2547977"/>
            <a:ext cx="1274375" cy="27589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General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43" name="カギ線コネクタ 110">
            <a:extLst>
              <a:ext uri="{FF2B5EF4-FFF2-40B4-BE49-F238E27FC236}">
                <a16:creationId xmlns:a16="http://schemas.microsoft.com/office/drawing/2014/main" id="{E8171477-85C0-4477-94D8-B50EA70987A2}"/>
              </a:ext>
            </a:extLst>
          </p:cNvPr>
          <p:cNvCxnSpPr>
            <a:stCxn id="40" idx="2"/>
            <a:endCxn id="42" idx="1"/>
          </p:cNvCxnSpPr>
          <p:nvPr/>
        </p:nvCxnSpPr>
        <p:spPr>
          <a:xfrm rot="16200000" flipH="1">
            <a:off x="9897710" y="2509582"/>
            <a:ext cx="229836" cy="122849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7C2863D-F902-49CC-973E-38F9D2104971}"/>
              </a:ext>
            </a:extLst>
          </p:cNvPr>
          <p:cNvSpPr/>
          <p:nvPr/>
        </p:nvSpPr>
        <p:spPr>
          <a:xfrm>
            <a:off x="10074053" y="2912940"/>
            <a:ext cx="1274375" cy="27589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Architecture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and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airspace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management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45" name="カギ線コネクタ 112">
            <a:extLst>
              <a:ext uri="{FF2B5EF4-FFF2-40B4-BE49-F238E27FC236}">
                <a16:creationId xmlns:a16="http://schemas.microsoft.com/office/drawing/2014/main" id="{EE4DCB34-F9E3-465F-856C-64A773AC4B3D}"/>
              </a:ext>
            </a:extLst>
          </p:cNvPr>
          <p:cNvCxnSpPr>
            <a:stCxn id="40" idx="2"/>
            <a:endCxn id="44" idx="1"/>
          </p:cNvCxnSpPr>
          <p:nvPr/>
        </p:nvCxnSpPr>
        <p:spPr>
          <a:xfrm rot="16200000" flipH="1">
            <a:off x="9715228" y="2692064"/>
            <a:ext cx="594799" cy="122849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E88E568-B6F1-4C9C-A950-49C983BF35CB}"/>
              </a:ext>
            </a:extLst>
          </p:cNvPr>
          <p:cNvSpPr/>
          <p:nvPr/>
        </p:nvSpPr>
        <p:spPr>
          <a:xfrm>
            <a:off x="10083959" y="3279492"/>
            <a:ext cx="1264469" cy="27589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UAS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managed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by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UTM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47" name="カギ線コネクタ 114">
            <a:extLst>
              <a:ext uri="{FF2B5EF4-FFF2-40B4-BE49-F238E27FC236}">
                <a16:creationId xmlns:a16="http://schemas.microsoft.com/office/drawing/2014/main" id="{B0BF496C-D691-4F3F-9810-6581567F3AB7}"/>
              </a:ext>
            </a:extLst>
          </p:cNvPr>
          <p:cNvCxnSpPr>
            <a:endCxn id="46" idx="1"/>
          </p:cNvCxnSpPr>
          <p:nvPr/>
        </p:nvCxnSpPr>
        <p:spPr>
          <a:xfrm rot="16200000" flipH="1">
            <a:off x="9581269" y="2914751"/>
            <a:ext cx="871186" cy="134192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3AE1A4DE-D6EC-432A-BED6-4421F97357FF}"/>
              </a:ext>
            </a:extLst>
          </p:cNvPr>
          <p:cNvSpPr/>
          <p:nvPr/>
        </p:nvSpPr>
        <p:spPr>
          <a:xfrm>
            <a:off x="10093866" y="3634156"/>
            <a:ext cx="1254562" cy="27589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UTM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data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transfer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5284D31F-E313-4627-BC43-1304DD6B9EDA}"/>
              </a:ext>
            </a:extLst>
          </p:cNvPr>
          <p:cNvSpPr/>
          <p:nvPr/>
        </p:nvSpPr>
        <p:spPr>
          <a:xfrm>
            <a:off x="10093867" y="4002691"/>
            <a:ext cx="1254561" cy="27589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UTM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service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support</a:t>
            </a:r>
            <a:endParaRPr kumimoji="0" lang="ja-JP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50" name="カギ線コネクタ 117">
            <a:extLst>
              <a:ext uri="{FF2B5EF4-FFF2-40B4-BE49-F238E27FC236}">
                <a16:creationId xmlns:a16="http://schemas.microsoft.com/office/drawing/2014/main" id="{85732F77-9B1F-4C4D-A9A9-35622AEC93C6}"/>
              </a:ext>
            </a:extLst>
          </p:cNvPr>
          <p:cNvCxnSpPr>
            <a:stCxn id="8" idx="2"/>
            <a:endCxn id="41" idx="0"/>
          </p:cNvCxnSpPr>
          <p:nvPr/>
        </p:nvCxnSpPr>
        <p:spPr>
          <a:xfrm rot="16200000" flipH="1">
            <a:off x="7762456" y="-782623"/>
            <a:ext cx="769098" cy="4907752"/>
          </a:xfrm>
          <a:prstGeom prst="bentConnector3">
            <a:avLst>
              <a:gd name="adj1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54E1E681-5AB9-4EBA-81B9-4C4BF4E883C8}"/>
              </a:ext>
            </a:extLst>
          </p:cNvPr>
          <p:cNvSpPr/>
          <p:nvPr/>
        </p:nvSpPr>
        <p:spPr>
          <a:xfrm>
            <a:off x="5138328" y="4949980"/>
            <a:ext cx="1274375" cy="33230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Identification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and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Registration</a:t>
            </a:r>
            <a:endParaRPr kumimoji="0" lang="en-US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52" name="カギ線コネクタ 119">
            <a:extLst>
              <a:ext uri="{FF2B5EF4-FFF2-40B4-BE49-F238E27FC236}">
                <a16:creationId xmlns:a16="http://schemas.microsoft.com/office/drawing/2014/main" id="{A119D069-DFE1-4A36-8027-E983BE5D58A1}"/>
              </a:ext>
            </a:extLst>
          </p:cNvPr>
          <p:cNvCxnSpPr>
            <a:stCxn id="4" idx="2"/>
            <a:endCxn id="51" idx="1"/>
          </p:cNvCxnSpPr>
          <p:nvPr/>
        </p:nvCxnSpPr>
        <p:spPr>
          <a:xfrm rot="16200000" flipH="1">
            <a:off x="3736596" y="3714402"/>
            <a:ext cx="2658064" cy="145398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F7D1A9E-62C5-437F-A478-49672AF49617}"/>
              </a:ext>
            </a:extLst>
          </p:cNvPr>
          <p:cNvSpPr/>
          <p:nvPr/>
        </p:nvSpPr>
        <p:spPr>
          <a:xfrm>
            <a:off x="5138328" y="5372010"/>
            <a:ext cx="1274375" cy="33230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Incident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Report</a:t>
            </a:r>
            <a:endParaRPr kumimoji="0" lang="en-US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54" name="カギ線コネクタ 121">
            <a:extLst>
              <a:ext uri="{FF2B5EF4-FFF2-40B4-BE49-F238E27FC236}">
                <a16:creationId xmlns:a16="http://schemas.microsoft.com/office/drawing/2014/main" id="{7D9108CB-F555-4B2E-A9F3-AA623C0F3B2D}"/>
              </a:ext>
            </a:extLst>
          </p:cNvPr>
          <p:cNvCxnSpPr>
            <a:stCxn id="4" idx="2"/>
            <a:endCxn id="53" idx="1"/>
          </p:cNvCxnSpPr>
          <p:nvPr/>
        </p:nvCxnSpPr>
        <p:spPr>
          <a:xfrm rot="16200000" flipH="1">
            <a:off x="3525581" y="3925418"/>
            <a:ext cx="3080094" cy="145398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2C5A25F-CE68-400B-88C1-807A27B0EE32}"/>
              </a:ext>
            </a:extLst>
          </p:cNvPr>
          <p:cNvSpPr/>
          <p:nvPr/>
        </p:nvSpPr>
        <p:spPr>
          <a:xfrm>
            <a:off x="760292" y="2539992"/>
            <a:ext cx="1314828" cy="31024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3231" rIns="33231"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Risk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Assessment</a:t>
            </a:r>
          </a:p>
        </p:txBody>
      </p:sp>
      <p:cxnSp>
        <p:nvCxnSpPr>
          <p:cNvPr id="56" name="カギ線コネクタ 123">
            <a:extLst>
              <a:ext uri="{FF2B5EF4-FFF2-40B4-BE49-F238E27FC236}">
                <a16:creationId xmlns:a16="http://schemas.microsoft.com/office/drawing/2014/main" id="{1E18C578-4673-4737-9A62-AF913C259472}"/>
              </a:ext>
            </a:extLst>
          </p:cNvPr>
          <p:cNvCxnSpPr>
            <a:endCxn id="55" idx="1"/>
          </p:cNvCxnSpPr>
          <p:nvPr/>
        </p:nvCxnSpPr>
        <p:spPr>
          <a:xfrm rot="16200000" flipH="1">
            <a:off x="599467" y="2534289"/>
            <a:ext cx="241258" cy="80391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5811E444-5884-4FDA-B644-E17F48618AB5}"/>
              </a:ext>
            </a:extLst>
          </p:cNvPr>
          <p:cNvSpPr/>
          <p:nvPr/>
        </p:nvSpPr>
        <p:spPr>
          <a:xfrm>
            <a:off x="5145190" y="5800903"/>
            <a:ext cx="1274375" cy="33230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>
              <a:defRPr/>
            </a:pPr>
            <a:r>
              <a:rPr kumimoji="0" lang="en-US" altLang="ja-JP" sz="800" kern="0" dirty="0">
                <a:solidFill>
                  <a:schemeClr val="tx1"/>
                </a:solidFill>
              </a:rPr>
              <a:t>Logistics</a:t>
            </a:r>
            <a:r>
              <a:rPr kumimoji="0" lang="ja-JP" altLang="en-US" sz="800" kern="0" dirty="0">
                <a:solidFill>
                  <a:schemeClr val="tx1"/>
                </a:solidFill>
              </a:rPr>
              <a:t> </a:t>
            </a:r>
            <a:r>
              <a:rPr kumimoji="0" lang="en-US" altLang="ja-JP" sz="800" kern="0" dirty="0">
                <a:solidFill>
                  <a:schemeClr val="tx1"/>
                </a:solidFill>
              </a:rPr>
              <a:t>Operation</a:t>
            </a:r>
            <a:endParaRPr kumimoji="0" lang="en-US" altLang="en-US" sz="800" kern="0" dirty="0">
              <a:solidFill>
                <a:schemeClr val="tx1"/>
              </a:solidFill>
            </a:endParaRPr>
          </a:p>
        </p:txBody>
      </p:sp>
      <p:cxnSp>
        <p:nvCxnSpPr>
          <p:cNvPr id="58" name="カギ線コネクタ 125">
            <a:extLst>
              <a:ext uri="{FF2B5EF4-FFF2-40B4-BE49-F238E27FC236}">
                <a16:creationId xmlns:a16="http://schemas.microsoft.com/office/drawing/2014/main" id="{A188CEAF-DD57-46CE-A1D5-A4C32B2D615B}"/>
              </a:ext>
            </a:extLst>
          </p:cNvPr>
          <p:cNvCxnSpPr>
            <a:stCxn id="4" idx="2"/>
            <a:endCxn id="57" idx="1"/>
          </p:cNvCxnSpPr>
          <p:nvPr/>
        </p:nvCxnSpPr>
        <p:spPr>
          <a:xfrm rot="16200000" flipH="1">
            <a:off x="3314567" y="4136433"/>
            <a:ext cx="3508987" cy="152260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59" name="カギ線コネクタ 146">
            <a:extLst>
              <a:ext uri="{FF2B5EF4-FFF2-40B4-BE49-F238E27FC236}">
                <a16:creationId xmlns:a16="http://schemas.microsoft.com/office/drawing/2014/main" id="{6F2A49E7-9B5F-4070-BF78-EC96BF027B82}"/>
              </a:ext>
            </a:extLst>
          </p:cNvPr>
          <p:cNvCxnSpPr>
            <a:endCxn id="48" idx="1"/>
          </p:cNvCxnSpPr>
          <p:nvPr/>
        </p:nvCxnSpPr>
        <p:spPr>
          <a:xfrm rot="16200000" flipH="1">
            <a:off x="9355388" y="3033624"/>
            <a:ext cx="1332857" cy="144102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0" name="カギ線コネクタ 149">
            <a:extLst>
              <a:ext uri="{FF2B5EF4-FFF2-40B4-BE49-F238E27FC236}">
                <a16:creationId xmlns:a16="http://schemas.microsoft.com/office/drawing/2014/main" id="{3CAA01DD-22F9-47DC-83E8-41AA6F152724}"/>
              </a:ext>
            </a:extLst>
          </p:cNvPr>
          <p:cNvCxnSpPr>
            <a:stCxn id="40" idx="2"/>
            <a:endCxn id="49" idx="1"/>
          </p:cNvCxnSpPr>
          <p:nvPr/>
        </p:nvCxnSpPr>
        <p:spPr>
          <a:xfrm rot="16200000" flipH="1">
            <a:off x="9180260" y="3227032"/>
            <a:ext cx="1684551" cy="142663"/>
          </a:xfrm>
          <a:prstGeom prst="bentConnector2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348D763-E106-4DCF-9C49-35708CEFD704}"/>
              </a:ext>
            </a:extLst>
          </p:cNvPr>
          <p:cNvCxnSpPr>
            <a:stCxn id="8" idx="2"/>
          </p:cNvCxnSpPr>
          <p:nvPr/>
        </p:nvCxnSpPr>
        <p:spPr>
          <a:xfrm>
            <a:off x="5693129" y="1286704"/>
            <a:ext cx="0" cy="749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B2802BBB-EF67-4E2F-801D-6944584B4B28}"/>
              </a:ext>
            </a:extLst>
          </p:cNvPr>
          <p:cNvSpPr/>
          <p:nvPr/>
        </p:nvSpPr>
        <p:spPr>
          <a:xfrm>
            <a:off x="8019772" y="848861"/>
            <a:ext cx="1358913" cy="4228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>
              <a:defRPr/>
            </a:pPr>
            <a:r>
              <a:rPr kumimoji="0" lang="en-US" altLang="ja-JP" sz="1050" kern="0" dirty="0">
                <a:solidFill>
                  <a:schemeClr val="tx1"/>
                </a:solidFill>
              </a:rPr>
              <a:t>Theme set up by the current WG</a:t>
            </a:r>
            <a:endParaRPr kumimoji="0" lang="ja-JP" altLang="en-US" sz="1050" kern="0" dirty="0">
              <a:solidFill>
                <a:schemeClr val="tx1"/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5216542D-0AEE-47FF-985E-0E2D83E05859}"/>
              </a:ext>
            </a:extLst>
          </p:cNvPr>
          <p:cNvSpPr/>
          <p:nvPr/>
        </p:nvSpPr>
        <p:spPr>
          <a:xfrm>
            <a:off x="9493262" y="848861"/>
            <a:ext cx="1699346" cy="422816"/>
          </a:xfrm>
          <a:prstGeom prst="rect">
            <a:avLst/>
          </a:prstGeom>
          <a:solidFill>
            <a:srgbClr val="B5D1E2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083">
              <a:defRPr/>
            </a:pPr>
            <a:r>
              <a:rPr kumimoji="0" lang="en-US" altLang="ja-JP" sz="1050" kern="0" dirty="0">
                <a:solidFill>
                  <a:schemeClr val="tx1"/>
                </a:solidFill>
              </a:rPr>
              <a:t>Theme to be developed in the future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0743B97-3FF8-4759-B037-0F2C6BE3C4C9}"/>
              </a:ext>
            </a:extLst>
          </p:cNvPr>
          <p:cNvSpPr/>
          <p:nvPr/>
        </p:nvSpPr>
        <p:spPr>
          <a:xfrm>
            <a:off x="7302462" y="743111"/>
            <a:ext cx="593738" cy="307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WG1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F4ED634D-3441-4BD2-9430-F6FFE49BBDC8}"/>
              </a:ext>
            </a:extLst>
          </p:cNvPr>
          <p:cNvSpPr/>
          <p:nvPr/>
        </p:nvSpPr>
        <p:spPr>
          <a:xfrm>
            <a:off x="3787108" y="1888534"/>
            <a:ext cx="593738" cy="307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WG2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17432C63-6AA7-47BE-BC2A-810EDDECE441}"/>
              </a:ext>
            </a:extLst>
          </p:cNvPr>
          <p:cNvSpPr/>
          <p:nvPr/>
        </p:nvSpPr>
        <p:spPr>
          <a:xfrm>
            <a:off x="6588395" y="1889238"/>
            <a:ext cx="593738" cy="307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WG3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2A1D253-56C6-4F77-B5DB-FBBC6DE66311}"/>
              </a:ext>
            </a:extLst>
          </p:cNvPr>
          <p:cNvSpPr/>
          <p:nvPr/>
        </p:nvSpPr>
        <p:spPr>
          <a:xfrm>
            <a:off x="3763073" y="1313409"/>
            <a:ext cx="593738" cy="307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WG1</a:t>
            </a:r>
            <a:endParaRPr lang="ja-JP" altLang="en-US" sz="12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F0AAE0AD-2855-4EE0-B1B1-EC0E34C38681}"/>
              </a:ext>
            </a:extLst>
          </p:cNvPr>
          <p:cNvSpPr/>
          <p:nvPr/>
        </p:nvSpPr>
        <p:spPr>
          <a:xfrm>
            <a:off x="11021871" y="1893092"/>
            <a:ext cx="653112" cy="307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WG4</a:t>
            </a:r>
            <a:endParaRPr lang="ja-JP" altLang="en-US" sz="1200" baseline="300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6BA87B91-AC2F-46EF-874F-58AAF0802245}"/>
              </a:ext>
            </a:extLst>
          </p:cNvPr>
          <p:cNvSpPr/>
          <p:nvPr/>
        </p:nvSpPr>
        <p:spPr>
          <a:xfrm>
            <a:off x="8681045" y="1893092"/>
            <a:ext cx="653112" cy="3077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WG5</a:t>
            </a:r>
            <a:endParaRPr lang="ja-JP" altLang="en-US" sz="1200" baseline="300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吹き出し: 角を丸めた四角形 69">
            <a:extLst>
              <a:ext uri="{FF2B5EF4-FFF2-40B4-BE49-F238E27FC236}">
                <a16:creationId xmlns:a16="http://schemas.microsoft.com/office/drawing/2014/main" id="{77D1AF9A-FCF9-4DEA-A40F-9CC47519BD1D}"/>
              </a:ext>
            </a:extLst>
          </p:cNvPr>
          <p:cNvSpPr/>
          <p:nvPr/>
        </p:nvSpPr>
        <p:spPr>
          <a:xfrm>
            <a:off x="8019771" y="4574438"/>
            <a:ext cx="3706069" cy="1472715"/>
          </a:xfrm>
          <a:prstGeom prst="wedgeRoundRectCallout">
            <a:avLst>
              <a:gd name="adj1" fmla="val -91748"/>
              <a:gd name="adj2" fmla="val -202563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JUIDA</a:t>
            </a: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t>proposed the establishment of “Training for personnel involved in UAS operations” under WG3. Under progress. In FY2019, the standard will get an agreement to proceed to Committee Draft ballot.</a:t>
            </a:r>
            <a:endParaRPr kumimoji="0" lang="ja-JP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04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3">
            <a:extLst>
              <a:ext uri="{FF2B5EF4-FFF2-40B4-BE49-F238E27FC236}">
                <a16:creationId xmlns:a16="http://schemas.microsoft.com/office/drawing/2014/main" id="{12AB3282-FA14-4405-AFCC-32C756516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51946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4572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ja-JP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JUIDA’s work to ensure Drone Safety</a:t>
            </a:r>
          </a:p>
        </p:txBody>
      </p:sp>
    </p:spTree>
    <p:extLst>
      <p:ext uri="{BB962C8B-B14F-4D97-AF65-F5344CB8AC3E}">
        <p14:creationId xmlns:p14="http://schemas.microsoft.com/office/powerpoint/2010/main" val="206836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>
            <a:extLst>
              <a:ext uri="{FF2B5EF4-FFF2-40B4-BE49-F238E27FC236}">
                <a16:creationId xmlns:a16="http://schemas.microsoft.com/office/drawing/2014/main" id="{80613782-16B3-455D-8488-F6859AB3027F}"/>
              </a:ext>
            </a:extLst>
          </p:cNvPr>
          <p:cNvSpPr txBox="1">
            <a:spLocks/>
          </p:cNvSpPr>
          <p:nvPr/>
        </p:nvSpPr>
        <p:spPr bwMode="auto">
          <a:xfrm>
            <a:off x="360341" y="204787"/>
            <a:ext cx="7869259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  <a:ea typeface="ＭＳ Ｐゴシック" panose="020B0600070205080204" pitchFamily="50" charset="-128"/>
                <a:cs typeface="ＭＳ Ｐゴシック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JUIDA Group Insurance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コンテンツ プレースホルダー 6">
            <a:extLst>
              <a:ext uri="{FF2B5EF4-FFF2-40B4-BE49-F238E27FC236}">
                <a16:creationId xmlns:a16="http://schemas.microsoft.com/office/drawing/2014/main" id="{936EE6B6-49E9-4C2F-8A22-931413E23103}"/>
              </a:ext>
            </a:extLst>
          </p:cNvPr>
          <p:cNvSpPr txBox="1">
            <a:spLocks/>
          </p:cNvSpPr>
          <p:nvPr/>
        </p:nvSpPr>
        <p:spPr bwMode="auto">
          <a:xfrm>
            <a:off x="790089" y="853280"/>
            <a:ext cx="5711295" cy="9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Drone Insurance</a:t>
            </a:r>
          </a:p>
          <a:p>
            <a:pPr marL="0" indent="0" font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en-US" altLang="ja-JP" sz="2000" b="1" baseline="30000">
                <a:latin typeface="Meiryo UI" panose="020B0604030504040204" pitchFamily="50" charset="-128"/>
                <a:ea typeface="Meiryo UI" panose="020B0604030504040204" pitchFamily="50" charset="-128"/>
              </a:rPr>
              <a:t>rd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 Party Liability Damage Insurance</a:t>
            </a:r>
            <a:endParaRPr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7A4CA78-4918-4291-B7F1-70C018BE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221" y="4150763"/>
            <a:ext cx="1867276" cy="1681446"/>
          </a:xfrm>
          <a:prstGeom prst="rect">
            <a:avLst/>
          </a:prstGeom>
        </p:spPr>
      </p:pic>
      <p:sp>
        <p:nvSpPr>
          <p:cNvPr id="23" name="コンテンツ プレースホルダー 6">
            <a:extLst>
              <a:ext uri="{FF2B5EF4-FFF2-40B4-BE49-F238E27FC236}">
                <a16:creationId xmlns:a16="http://schemas.microsoft.com/office/drawing/2014/main" id="{8FDF37D1-28B5-42A8-AAEC-BF992764010B}"/>
              </a:ext>
            </a:extLst>
          </p:cNvPr>
          <p:cNvSpPr txBox="1">
            <a:spLocks/>
          </p:cNvSpPr>
          <p:nvPr/>
        </p:nvSpPr>
        <p:spPr bwMode="auto">
          <a:xfrm>
            <a:off x="8894559" y="5832209"/>
            <a:ext cx="2987040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 Details available at 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JUIDA HP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FB1334B-BD4F-4DDE-BC68-7F9416D81CF7}"/>
              </a:ext>
            </a:extLst>
          </p:cNvPr>
          <p:cNvSpPr/>
          <p:nvPr/>
        </p:nvSpPr>
        <p:spPr>
          <a:xfrm>
            <a:off x="3541258" y="2082937"/>
            <a:ext cx="5108966" cy="3013008"/>
          </a:xfrm>
          <a:prstGeom prst="ellipse">
            <a:avLst/>
          </a:prstGeom>
          <a:noFill/>
          <a:ln w="76200" cap="flat" cmpd="sng" algn="ctr">
            <a:solidFill>
              <a:srgbClr val="76B6F2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5" name="Picture 18" descr="東京海上日動">
            <a:extLst>
              <a:ext uri="{FF2B5EF4-FFF2-40B4-BE49-F238E27FC236}">
                <a16:creationId xmlns:a16="http://schemas.microsoft.com/office/drawing/2014/main" id="{D8AE056D-5707-48F4-955B-86111CA1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57" y="2406707"/>
            <a:ext cx="2707836" cy="44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立ちどまらない保険。三井住友海上 MS&amp;AD INSURANCE GROUP">
            <a:extLst>
              <a:ext uri="{FF2B5EF4-FFF2-40B4-BE49-F238E27FC236}">
                <a16:creationId xmlns:a16="http://schemas.microsoft.com/office/drawing/2014/main" id="{F2F5B218-B07F-4F54-98D4-DEC49868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462" y="2188377"/>
            <a:ext cx="1888162" cy="74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図 11" descr="JUIDA_logojp.jpg">
            <a:extLst>
              <a:ext uri="{FF2B5EF4-FFF2-40B4-BE49-F238E27FC236}">
                <a16:creationId xmlns:a16="http://schemas.microsoft.com/office/drawing/2014/main" id="{DB23740D-E23B-41C7-9EA7-51C3F5200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93" y="3098338"/>
            <a:ext cx="2684925" cy="122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E1FCF98-A7AC-47BC-9F23-34028EA4C2F0}"/>
              </a:ext>
            </a:extLst>
          </p:cNvPr>
          <p:cNvCxnSpPr>
            <a:cxnSpLocks/>
          </p:cNvCxnSpPr>
          <p:nvPr/>
        </p:nvCxnSpPr>
        <p:spPr>
          <a:xfrm>
            <a:off x="4072965" y="2918551"/>
            <a:ext cx="844507" cy="473772"/>
          </a:xfrm>
          <a:prstGeom prst="straightConnector1">
            <a:avLst/>
          </a:prstGeom>
          <a:noFill/>
          <a:ln w="19050" cap="flat" cmpd="sng" algn="ctr">
            <a:solidFill>
              <a:srgbClr val="008BD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A0BC3EF-5672-4DDA-9DA9-0AF507BD311E}"/>
              </a:ext>
            </a:extLst>
          </p:cNvPr>
          <p:cNvCxnSpPr>
            <a:cxnSpLocks/>
          </p:cNvCxnSpPr>
          <p:nvPr/>
        </p:nvCxnSpPr>
        <p:spPr>
          <a:xfrm flipH="1">
            <a:off x="7684765" y="2966202"/>
            <a:ext cx="780026" cy="562637"/>
          </a:xfrm>
          <a:prstGeom prst="straightConnector1">
            <a:avLst/>
          </a:prstGeom>
          <a:noFill/>
          <a:ln w="19050" cap="flat" cmpd="sng" algn="ctr">
            <a:solidFill>
              <a:srgbClr val="008BD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6F99B80-51B0-456B-A185-61C19E5A3D40}"/>
              </a:ext>
            </a:extLst>
          </p:cNvPr>
          <p:cNvCxnSpPr>
            <a:cxnSpLocks/>
          </p:cNvCxnSpPr>
          <p:nvPr/>
        </p:nvCxnSpPr>
        <p:spPr>
          <a:xfrm>
            <a:off x="6089453" y="5123763"/>
            <a:ext cx="0" cy="325705"/>
          </a:xfrm>
          <a:prstGeom prst="straightConnector1">
            <a:avLst/>
          </a:prstGeom>
          <a:noFill/>
          <a:ln w="19050" cap="flat" cmpd="sng" algn="ctr">
            <a:solidFill>
              <a:srgbClr val="008BD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コンテンツ プレースホルダー 6">
            <a:extLst>
              <a:ext uri="{FF2B5EF4-FFF2-40B4-BE49-F238E27FC236}">
                <a16:creationId xmlns:a16="http://schemas.microsoft.com/office/drawing/2014/main" id="{2F8EAD07-B3CF-40AB-8E50-8B23DCA92401}"/>
              </a:ext>
            </a:extLst>
          </p:cNvPr>
          <p:cNvSpPr txBox="1">
            <a:spLocks/>
          </p:cNvSpPr>
          <p:nvPr/>
        </p:nvSpPr>
        <p:spPr bwMode="auto">
          <a:xfrm>
            <a:off x="4980670" y="5294020"/>
            <a:ext cx="221031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ja-JP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JUIDA members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コンテンツ プレースホルダー 6">
            <a:extLst>
              <a:ext uri="{FF2B5EF4-FFF2-40B4-BE49-F238E27FC236}">
                <a16:creationId xmlns:a16="http://schemas.microsoft.com/office/drawing/2014/main" id="{922B08A1-19EF-4A44-974D-96EDAFE9F36A}"/>
              </a:ext>
            </a:extLst>
          </p:cNvPr>
          <p:cNvSpPr txBox="1">
            <a:spLocks/>
          </p:cNvSpPr>
          <p:nvPr/>
        </p:nvSpPr>
        <p:spPr bwMode="auto">
          <a:xfrm>
            <a:off x="7828760" y="908364"/>
            <a:ext cx="4361687" cy="15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lnSpc>
                <a:spcPct val="120000"/>
              </a:lnSpc>
            </a:pPr>
            <a:r>
              <a:rPr lang="en-US" altLang="ja-JP" sz="16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en-US" altLang="ja-JP" sz="1600" b="1" baseline="30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</a:t>
            </a:r>
            <a:r>
              <a:rPr lang="en-US" altLang="ja-JP" sz="16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in Japan offering this package</a:t>
            </a:r>
          </a:p>
          <a:p>
            <a:pPr fontAlgn="ctr">
              <a:lnSpc>
                <a:spcPct val="120000"/>
              </a:lnSpc>
            </a:pPr>
            <a:r>
              <a:rPr lang="en-US" altLang="ja-JP" sz="16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Necessary under JUIDA Safety Guidelines</a:t>
            </a:r>
          </a:p>
          <a:p>
            <a:pPr fontAlgn="ctr">
              <a:lnSpc>
                <a:spcPct val="120000"/>
              </a:lnSpc>
            </a:pPr>
            <a:endParaRPr lang="en-US" altLang="ja-JP" sz="16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星: 5 pt 32">
            <a:extLst>
              <a:ext uri="{FF2B5EF4-FFF2-40B4-BE49-F238E27FC236}">
                <a16:creationId xmlns:a16="http://schemas.microsoft.com/office/drawing/2014/main" id="{A4361BAC-A1A0-4FF4-B470-9A1B174DD0A1}"/>
              </a:ext>
            </a:extLst>
          </p:cNvPr>
          <p:cNvSpPr/>
          <p:nvPr/>
        </p:nvSpPr>
        <p:spPr>
          <a:xfrm>
            <a:off x="352058" y="853280"/>
            <a:ext cx="421424" cy="421424"/>
          </a:xfrm>
          <a:prstGeom prst="star5">
            <a:avLst/>
          </a:prstGeom>
          <a:solidFill>
            <a:srgbClr val="008B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星: 5 pt 33">
            <a:extLst>
              <a:ext uri="{FF2B5EF4-FFF2-40B4-BE49-F238E27FC236}">
                <a16:creationId xmlns:a16="http://schemas.microsoft.com/office/drawing/2014/main" id="{ADFB2342-9667-4530-B904-FC9FAE0E762C}"/>
              </a:ext>
            </a:extLst>
          </p:cNvPr>
          <p:cNvSpPr/>
          <p:nvPr/>
        </p:nvSpPr>
        <p:spPr>
          <a:xfrm>
            <a:off x="352058" y="1391093"/>
            <a:ext cx="421424" cy="421424"/>
          </a:xfrm>
          <a:prstGeom prst="star5">
            <a:avLst/>
          </a:prstGeom>
          <a:solidFill>
            <a:srgbClr val="008BD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コンテンツ プレースホルダー 6">
            <a:extLst>
              <a:ext uri="{FF2B5EF4-FFF2-40B4-BE49-F238E27FC236}">
                <a16:creationId xmlns:a16="http://schemas.microsoft.com/office/drawing/2014/main" id="{9D24CD41-C71C-415F-B889-8191E2ADAF6A}"/>
              </a:ext>
            </a:extLst>
          </p:cNvPr>
          <p:cNvSpPr txBox="1">
            <a:spLocks/>
          </p:cNvSpPr>
          <p:nvPr/>
        </p:nvSpPr>
        <p:spPr bwMode="auto">
          <a:xfrm>
            <a:off x="4990581" y="5647543"/>
            <a:ext cx="2210319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charset="-128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Preferential treatment for JUIDA certificate holders</a:t>
            </a:r>
          </a:p>
        </p:txBody>
      </p:sp>
      <p:sp>
        <p:nvSpPr>
          <p:cNvPr id="36" name="星: 5 pt 35">
            <a:extLst>
              <a:ext uri="{FF2B5EF4-FFF2-40B4-BE49-F238E27FC236}">
                <a16:creationId xmlns:a16="http://schemas.microsoft.com/office/drawing/2014/main" id="{C073639D-FC5B-4272-86BE-DD40BBE38B35}"/>
              </a:ext>
            </a:extLst>
          </p:cNvPr>
          <p:cNvSpPr/>
          <p:nvPr/>
        </p:nvSpPr>
        <p:spPr>
          <a:xfrm>
            <a:off x="4699635" y="5733671"/>
            <a:ext cx="362521" cy="362521"/>
          </a:xfrm>
          <a:prstGeom prst="star5">
            <a:avLst/>
          </a:prstGeom>
          <a:solidFill>
            <a:srgbClr val="FFC000"/>
          </a:solidFill>
          <a:ln w="12700" cap="flat" cmpd="sng" algn="ctr">
            <a:solidFill>
              <a:srgbClr val="FBC01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73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2661</Words>
  <Application>Microsoft Macintosh PowerPoint</Application>
  <PresentationFormat>Widescreen</PresentationFormat>
  <Paragraphs>474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Acumin Pro SemiCondensed Black</vt:lpstr>
      <vt:lpstr>HGP創英角ｺﾞｼｯｸUB</vt:lpstr>
      <vt:lpstr>HG創英角ｺﾞｼｯｸUB</vt:lpstr>
      <vt:lpstr>メイリオ</vt:lpstr>
      <vt:lpstr>メイリオ</vt:lpstr>
      <vt:lpstr>Meiryo UI</vt:lpstr>
      <vt:lpstr>ＭＳ ゴシック</vt:lpstr>
      <vt:lpstr>ＭＳ Ｐゴシック</vt:lpstr>
      <vt:lpstr>游ゴシック</vt:lpstr>
      <vt:lpstr>游ゴシック Light</vt:lpstr>
      <vt:lpstr>Arial</vt:lpstr>
      <vt:lpstr>Calibri</vt:lpstr>
      <vt:lpstr>Wingdings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Japan aims to establish a drone license for BVLOS flights by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 drone flights by measuring wind speed / logistics </vt:lpstr>
      <vt:lpstr>Gatwick Airport drone incident  Drone witnessed at Gatwick airport, blocked for two days</vt:lpstr>
      <vt:lpstr>Measures to prevent misuse of UAS for infrastructure inspection</vt:lpstr>
      <vt:lpstr>Measures to prevent misuse of agricultural UAS</vt:lpstr>
      <vt:lpstr>Measures to prevent misuse of surveyed UAS</vt:lpstr>
      <vt:lpstr>PowerPoint Presentation</vt:lpstr>
      <vt:lpstr>Flying car (static balance test)</vt:lpstr>
      <vt:lpstr>Research and development of flying cars</vt:lpstr>
      <vt:lpstr>Summary   What is the bright future of drones？  → A future where drones are recognized by society  → Zero anonymity by confirming the identity of the drone and the pilot 　　　　　　　　↓ 　　　　 Drone operations trusted by society</vt:lpstr>
      <vt:lpstr>Fin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alice</dc:creator>
  <cp:lastModifiedBy>Aurora Brien</cp:lastModifiedBy>
  <cp:revision>177</cp:revision>
  <dcterms:created xsi:type="dcterms:W3CDTF">2019-07-31T09:56:22Z</dcterms:created>
  <dcterms:modified xsi:type="dcterms:W3CDTF">2020-08-22T06:30:15Z</dcterms:modified>
</cp:coreProperties>
</file>